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6"/>
  </p:notesMasterIdLst>
  <p:sldIdLst>
    <p:sldId id="422" r:id="rId2"/>
    <p:sldId id="433" r:id="rId3"/>
    <p:sldId id="491" r:id="rId4"/>
    <p:sldId id="445" r:id="rId5"/>
    <p:sldId id="452" r:id="rId6"/>
    <p:sldId id="493" r:id="rId7"/>
    <p:sldId id="488" r:id="rId8"/>
    <p:sldId id="468" r:id="rId9"/>
    <p:sldId id="456" r:id="rId10"/>
    <p:sldId id="483" r:id="rId11"/>
    <p:sldId id="464" r:id="rId12"/>
    <p:sldId id="459" r:id="rId13"/>
    <p:sldId id="473" r:id="rId14"/>
    <p:sldId id="466" r:id="rId15"/>
    <p:sldId id="482" r:id="rId16"/>
    <p:sldId id="489" r:id="rId17"/>
    <p:sldId id="460" r:id="rId18"/>
    <p:sldId id="490" r:id="rId19"/>
    <p:sldId id="467" r:id="rId20"/>
    <p:sldId id="449" r:id="rId21"/>
    <p:sldId id="444" r:id="rId22"/>
    <p:sldId id="450" r:id="rId23"/>
    <p:sldId id="469" r:id="rId24"/>
    <p:sldId id="471" r:id="rId25"/>
    <p:sldId id="470" r:id="rId26"/>
    <p:sldId id="472" r:id="rId27"/>
    <p:sldId id="474" r:id="rId28"/>
    <p:sldId id="475" r:id="rId29"/>
    <p:sldId id="476" r:id="rId30"/>
    <p:sldId id="477" r:id="rId31"/>
    <p:sldId id="478" r:id="rId32"/>
    <p:sldId id="479" r:id="rId33"/>
    <p:sldId id="481" r:id="rId34"/>
    <p:sldId id="48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3B9A3A-E120-41AD-A28A-0454E9C9AF9B}" v="16" dt="2022-12-14T20:45:55.676"/>
    <p1510:client id="{D4B4A398-69C5-4A67-8932-DE84B0F34D55}" v="118" dt="2022-12-14T18:20:58.690"/>
    <p1510:client id="{E86D42BE-156C-4CE1-81E1-A5EF9B40B1EA}" v="10" dt="2023-01-05T23:40:14.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96" autoAdjust="0"/>
    <p:restoredTop sz="72245" autoAdjust="0"/>
  </p:normalViewPr>
  <p:slideViewPr>
    <p:cSldViewPr snapToGrid="0">
      <p:cViewPr varScale="1">
        <p:scale>
          <a:sx n="80" d="100"/>
          <a:sy n="80" d="100"/>
        </p:scale>
        <p:origin x="204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E86D42BE-156C-4CE1-81E1-A5EF9B40B1EA}"/>
    <pc:docChg chg="modSld">
      <pc:chgData name="" userId="" providerId="" clId="Web-{E86D42BE-156C-4CE1-81E1-A5EF9B40B1EA}" dt="2023-01-05T23:40:11.387" v="1" actId="20577"/>
      <pc:docMkLst>
        <pc:docMk/>
      </pc:docMkLst>
      <pc:sldChg chg="modSp">
        <pc:chgData name="" userId="" providerId="" clId="Web-{E86D42BE-156C-4CE1-81E1-A5EF9B40B1EA}" dt="2023-01-05T23:40:11.387" v="1" actId="20577"/>
        <pc:sldMkLst>
          <pc:docMk/>
          <pc:sldMk cId="3418903469" sldId="433"/>
        </pc:sldMkLst>
        <pc:spChg chg="mod">
          <ac:chgData name="" userId="" providerId="" clId="Web-{E86D42BE-156C-4CE1-81E1-A5EF9B40B1EA}" dt="2023-01-05T23:40:11.387" v="1" actId="20577"/>
          <ac:spMkLst>
            <pc:docMk/>
            <pc:sldMk cId="3418903469" sldId="433"/>
            <ac:spMk id="2" creationId="{00000000-0000-0000-0000-000000000000}"/>
          </ac:spMkLst>
        </pc:spChg>
      </pc:sldChg>
    </pc:docChg>
  </pc:docChgLst>
  <pc:docChgLst>
    <pc:chgData name="Madeline Chicas" userId="Ey76Quii5Lo069IPmoPYR3cwe/agLH5efNOrYGvlGEI=" providerId="None" clId="Web-{E86D42BE-156C-4CE1-81E1-A5EF9B40B1EA}"/>
    <pc:docChg chg="modSld">
      <pc:chgData name="Madeline Chicas" userId="Ey76Quii5Lo069IPmoPYR3cwe/agLH5efNOrYGvlGEI=" providerId="None" clId="Web-{E86D42BE-156C-4CE1-81E1-A5EF9B40B1EA}" dt="2023-01-05T23:40:13.450" v="1" actId="20577"/>
      <pc:docMkLst>
        <pc:docMk/>
      </pc:docMkLst>
      <pc:sldChg chg="modSp">
        <pc:chgData name="Madeline Chicas" userId="Ey76Quii5Lo069IPmoPYR3cwe/agLH5efNOrYGvlGEI=" providerId="None" clId="Web-{E86D42BE-156C-4CE1-81E1-A5EF9B40B1EA}" dt="2023-01-05T23:40:13.450" v="1" actId="20577"/>
        <pc:sldMkLst>
          <pc:docMk/>
          <pc:sldMk cId="3418903469" sldId="433"/>
        </pc:sldMkLst>
        <pc:spChg chg="mod">
          <ac:chgData name="Madeline Chicas" userId="Ey76Quii5Lo069IPmoPYR3cwe/agLH5efNOrYGvlGEI=" providerId="None" clId="Web-{E86D42BE-156C-4CE1-81E1-A5EF9B40B1EA}" dt="2023-01-05T23:40:13.450" v="1" actId="20577"/>
          <ac:spMkLst>
            <pc:docMk/>
            <pc:sldMk cId="3418903469" sldId="433"/>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C9FB7-9C9B-4EA2-8656-CF8E7E28A2DC}" type="datetimeFigureOut">
              <a:rPr lang="en-US" smtClean="0"/>
              <a:t>3/2/2023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FD4148-EB37-4D32-A3E4-8BD2CA163DD9}" type="slidenum">
              <a:rPr lang="en-US" smtClean="0"/>
              <a:t>‹#›</a:t>
            </a:fld>
            <a:endParaRPr lang="en-US" dirty="0"/>
          </a:p>
        </p:txBody>
      </p:sp>
    </p:spTree>
    <p:extLst>
      <p:ext uri="{BB962C8B-B14F-4D97-AF65-F5344CB8AC3E}">
        <p14:creationId xmlns:p14="http://schemas.microsoft.com/office/powerpoint/2010/main" val="218974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FD4148-EB37-4D32-A3E4-8BD2CA163DD9}" type="slidenum">
              <a:rPr lang="en-US" smtClean="0"/>
              <a:t>1</a:t>
            </a:fld>
            <a:endParaRPr lang="en-US" dirty="0"/>
          </a:p>
        </p:txBody>
      </p:sp>
    </p:spTree>
    <p:extLst>
      <p:ext uri="{BB962C8B-B14F-4D97-AF65-F5344CB8AC3E}">
        <p14:creationId xmlns:p14="http://schemas.microsoft.com/office/powerpoint/2010/main" val="45186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FD4148-EB37-4D32-A3E4-8BD2CA163DD9}" type="slidenum">
              <a:rPr lang="en-US" smtClean="0"/>
              <a:t>19</a:t>
            </a:fld>
            <a:endParaRPr lang="en-US" dirty="0"/>
          </a:p>
        </p:txBody>
      </p:sp>
    </p:spTree>
    <p:extLst>
      <p:ext uri="{BB962C8B-B14F-4D97-AF65-F5344CB8AC3E}">
        <p14:creationId xmlns:p14="http://schemas.microsoft.com/office/powerpoint/2010/main" val="615975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F472CA-A2EF-47C1-9AC7-731D3D8F6514}" type="slidenum">
              <a:rPr lang="en-US" smtClean="0"/>
              <a:t>20</a:t>
            </a:fld>
            <a:endParaRPr lang="en-US" dirty="0"/>
          </a:p>
        </p:txBody>
      </p:sp>
    </p:spTree>
    <p:extLst>
      <p:ext uri="{BB962C8B-B14F-4D97-AF65-F5344CB8AC3E}">
        <p14:creationId xmlns:p14="http://schemas.microsoft.com/office/powerpoint/2010/main" val="2271278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F472CA-A2EF-47C1-9AC7-731D3D8F6514}" type="slidenum">
              <a:rPr lang="en-US" smtClean="0"/>
              <a:t>21</a:t>
            </a:fld>
            <a:endParaRPr lang="en-US" dirty="0"/>
          </a:p>
        </p:txBody>
      </p:sp>
    </p:spTree>
    <p:extLst>
      <p:ext uri="{BB962C8B-B14F-4D97-AF65-F5344CB8AC3E}">
        <p14:creationId xmlns:p14="http://schemas.microsoft.com/office/powerpoint/2010/main" val="3702224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F472CA-A2EF-47C1-9AC7-731D3D8F6514}" type="slidenum">
              <a:rPr lang="en-US" smtClean="0"/>
              <a:t>22</a:t>
            </a:fld>
            <a:endParaRPr lang="en-US" dirty="0"/>
          </a:p>
        </p:txBody>
      </p:sp>
    </p:spTree>
    <p:extLst>
      <p:ext uri="{BB962C8B-B14F-4D97-AF65-F5344CB8AC3E}">
        <p14:creationId xmlns:p14="http://schemas.microsoft.com/office/powerpoint/2010/main" val="1374625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FD4148-EB37-4D32-A3E4-8BD2CA163DD9}" type="slidenum">
              <a:rPr lang="en-US" smtClean="0"/>
              <a:t>23</a:t>
            </a:fld>
            <a:endParaRPr lang="en-US" dirty="0"/>
          </a:p>
        </p:txBody>
      </p:sp>
    </p:spTree>
    <p:extLst>
      <p:ext uri="{BB962C8B-B14F-4D97-AF65-F5344CB8AC3E}">
        <p14:creationId xmlns:p14="http://schemas.microsoft.com/office/powerpoint/2010/main" val="411685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F472CA-A2EF-47C1-9AC7-731D3D8F6514}" type="slidenum">
              <a:rPr lang="en-US" smtClean="0"/>
              <a:t>4</a:t>
            </a:fld>
            <a:endParaRPr lang="en-US"/>
          </a:p>
        </p:txBody>
      </p:sp>
    </p:spTree>
    <p:extLst>
      <p:ext uri="{BB962C8B-B14F-4D97-AF65-F5344CB8AC3E}">
        <p14:creationId xmlns:p14="http://schemas.microsoft.com/office/powerpoint/2010/main" val="3449374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F472CA-A2EF-47C1-9AC7-731D3D8F6514}" type="slidenum">
              <a:rPr lang="en-US" smtClean="0"/>
              <a:t>5</a:t>
            </a:fld>
            <a:endParaRPr lang="en-US"/>
          </a:p>
        </p:txBody>
      </p:sp>
    </p:spTree>
    <p:extLst>
      <p:ext uri="{BB962C8B-B14F-4D97-AF65-F5344CB8AC3E}">
        <p14:creationId xmlns:p14="http://schemas.microsoft.com/office/powerpoint/2010/main" val="386850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a:t>
            </a:r>
            <a:r>
              <a:rPr lang="en-US" dirty="0" err="1"/>
              <a:t>ucsf</a:t>
            </a:r>
            <a:r>
              <a:rPr lang="en-US" dirty="0"/>
              <a:t> providers, 1 mayo clinic</a:t>
            </a:r>
          </a:p>
          <a:p>
            <a:r>
              <a:rPr lang="en-US" dirty="0"/>
              <a:t>11 frontline staff </a:t>
            </a:r>
          </a:p>
        </p:txBody>
      </p:sp>
      <p:sp>
        <p:nvSpPr>
          <p:cNvPr id="4" name="Slide Number Placeholder 3"/>
          <p:cNvSpPr>
            <a:spLocks noGrp="1"/>
          </p:cNvSpPr>
          <p:nvPr>
            <p:ph type="sldNum" sz="quarter" idx="5"/>
          </p:nvPr>
        </p:nvSpPr>
        <p:spPr/>
        <p:txBody>
          <a:bodyPr/>
          <a:lstStyle/>
          <a:p>
            <a:fld id="{8FFD4148-EB37-4D32-A3E4-8BD2CA163DD9}" type="slidenum">
              <a:rPr lang="en-US" smtClean="0"/>
              <a:t>8</a:t>
            </a:fld>
            <a:endParaRPr lang="en-US" dirty="0"/>
          </a:p>
        </p:txBody>
      </p:sp>
    </p:spTree>
    <p:extLst>
      <p:ext uri="{BB962C8B-B14F-4D97-AF65-F5344CB8AC3E}">
        <p14:creationId xmlns:p14="http://schemas.microsoft.com/office/powerpoint/2010/main" val="1819198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Can we use the stop bang data to help drive who gets put on CPO?</a:t>
            </a:r>
          </a:p>
        </p:txBody>
      </p:sp>
      <p:sp>
        <p:nvSpPr>
          <p:cNvPr id="4" name="Slide Number Placeholder 3"/>
          <p:cNvSpPr>
            <a:spLocks noGrp="1"/>
          </p:cNvSpPr>
          <p:nvPr>
            <p:ph type="sldNum" sz="quarter" idx="10"/>
          </p:nvPr>
        </p:nvSpPr>
        <p:spPr/>
        <p:txBody>
          <a:bodyPr/>
          <a:lstStyle/>
          <a:p>
            <a:fld id="{F5F472CA-A2EF-47C1-9AC7-731D3D8F6514}" type="slidenum">
              <a:rPr lang="en-US" smtClean="0"/>
              <a:t>9</a:t>
            </a:fld>
            <a:endParaRPr lang="en-US" dirty="0"/>
          </a:p>
        </p:txBody>
      </p:sp>
    </p:spTree>
    <p:extLst>
      <p:ext uri="{BB962C8B-B14F-4D97-AF65-F5344CB8AC3E}">
        <p14:creationId xmlns:p14="http://schemas.microsoft.com/office/powerpoint/2010/main" val="154232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sz="1800" b="0" i="0" dirty="0">
                <a:solidFill>
                  <a:srgbClr val="000000"/>
                </a:solidFill>
                <a:effectLst/>
                <a:latin typeface="inherit"/>
              </a:rPr>
              <a:t>1) current state themes (both clinicians and staff)</a:t>
            </a:r>
            <a:endParaRPr lang="en-US" sz="1800" b="0" i="0" dirty="0">
              <a:solidFill>
                <a:srgbClr val="242424"/>
              </a:solidFill>
              <a:effectLst/>
              <a:latin typeface="Calibri" panose="020F0502020204030204" pitchFamily="34" charset="0"/>
            </a:endParaRPr>
          </a:p>
          <a:p>
            <a:pPr algn="l" fontAlgn="base"/>
            <a:r>
              <a:rPr lang="en-US" sz="1800" b="0" i="0" dirty="0">
                <a:solidFill>
                  <a:srgbClr val="000000"/>
                </a:solidFill>
                <a:effectLst/>
                <a:latin typeface="inherit"/>
              </a:rPr>
              <a:t> </a:t>
            </a:r>
            <a:endParaRPr lang="en-US" sz="1800" b="0" i="0" dirty="0">
              <a:solidFill>
                <a:srgbClr val="242424"/>
              </a:solidFill>
              <a:effectLst/>
              <a:latin typeface="Calibri" panose="020F0502020204030204" pitchFamily="34" charset="0"/>
            </a:endParaRPr>
          </a:p>
          <a:p>
            <a:pPr algn="l" fontAlgn="base"/>
            <a:r>
              <a:rPr lang="en-US" sz="1800" b="0" i="0" dirty="0">
                <a:solidFill>
                  <a:srgbClr val="000000"/>
                </a:solidFill>
                <a:effectLst/>
                <a:latin typeface="inherit"/>
              </a:rPr>
              <a:t>How CPO is ordered</a:t>
            </a:r>
            <a:endParaRPr lang="en-US" sz="1800" b="0" i="0" dirty="0">
              <a:solidFill>
                <a:srgbClr val="242424"/>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ordered to monitor desaturation in patients at risk for it: we could include a list of the indications people mentioned: opioids, sleep apnea, pulmonary hypertension therapy, pediatric patients, </a:t>
            </a:r>
            <a:r>
              <a:rPr lang="en-US" sz="1800" b="0" i="0" dirty="0" err="1">
                <a:solidFill>
                  <a:srgbClr val="000000"/>
                </a:solidFill>
                <a:effectLst/>
                <a:latin typeface="inherit"/>
              </a:rPr>
              <a:t>etc</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ordered as a surrogate for higher level of care</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ordered because it is part of admission orders</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ordered prompted by nursing request</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overordered </a:t>
            </a:r>
            <a:endParaRPr lang="en-US" sz="1800" b="0" i="0" dirty="0">
              <a:solidFill>
                <a:srgbClr val="000000"/>
              </a:solidFill>
              <a:effectLst/>
              <a:latin typeface="Calibri" panose="020F0502020204030204" pitchFamily="34" charset="0"/>
            </a:endParaRPr>
          </a:p>
          <a:p>
            <a:pPr algn="l" fontAlgn="base"/>
            <a:r>
              <a:rPr lang="en-US" sz="1800" b="0" i="0" dirty="0">
                <a:solidFill>
                  <a:srgbClr val="000000"/>
                </a:solidFill>
                <a:effectLst/>
                <a:latin typeface="inherit"/>
              </a:rPr>
              <a:t>How CPO is discontinued</a:t>
            </a:r>
            <a:endParaRPr lang="en-US" sz="1800" b="0" i="0" dirty="0">
              <a:solidFill>
                <a:srgbClr val="242424"/>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left longer than needed </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discontinued prompted by nursing request</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ordered until discharge: I think many people mentioned this. I remember </a:t>
            </a:r>
            <a:r>
              <a:rPr lang="en-US" sz="1800" b="0" i="0" dirty="0" err="1">
                <a:solidFill>
                  <a:srgbClr val="000000"/>
                </a:solidFill>
                <a:effectLst/>
                <a:latin typeface="inherit"/>
              </a:rPr>
              <a:t>Lekshmi</a:t>
            </a:r>
            <a:r>
              <a:rPr lang="en-US" sz="1800" b="0" i="0" dirty="0">
                <a:solidFill>
                  <a:srgbClr val="000000"/>
                </a:solidFill>
                <a:effectLst/>
                <a:latin typeface="inherit"/>
              </a:rPr>
              <a:t>, Mandar, Deborah, Amy.</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CPO discontinued for parent's request: I think only Deborah mentioned this. Not sure if someone else mentioned discontinuation for patient's request</a:t>
            </a:r>
            <a:endParaRPr lang="en-US" sz="1800" b="0" i="0" dirty="0">
              <a:solidFill>
                <a:srgbClr val="000000"/>
              </a:solidFill>
              <a:effectLst/>
              <a:latin typeface="Calibri" panose="020F0502020204030204" pitchFamily="34" charset="0"/>
            </a:endParaRPr>
          </a:p>
          <a:p>
            <a:pPr algn="l" fontAlgn="base"/>
            <a:r>
              <a:rPr lang="en-US" sz="1800" b="0" i="0" dirty="0">
                <a:solidFill>
                  <a:srgbClr val="000000"/>
                </a:solidFill>
                <a:effectLst/>
                <a:latin typeface="inherit"/>
              </a:rPr>
              <a:t>How is CPO managed</a:t>
            </a:r>
            <a:endParaRPr lang="en-US" sz="1800" b="0" i="0" dirty="0">
              <a:solidFill>
                <a:srgbClr val="242424"/>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clinician never or almost never review CPO waveform with monitoring tech</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Nurse page for desaturation prompts 1</a:t>
            </a:r>
            <a:r>
              <a:rPr lang="en-US" sz="1800" b="0" i="0" baseline="30000" dirty="0">
                <a:solidFill>
                  <a:srgbClr val="000000"/>
                </a:solidFill>
                <a:effectLst/>
                <a:latin typeface="inherit"/>
              </a:rPr>
              <a:t>st</a:t>
            </a:r>
            <a:r>
              <a:rPr lang="en-US" sz="1800" b="0" i="0" dirty="0">
                <a:solidFill>
                  <a:srgbClr val="000000"/>
                </a:solidFill>
                <a:effectLst/>
                <a:latin typeface="inherit"/>
              </a:rPr>
              <a:t> call clinician to bedside : I remember Mandar, </a:t>
            </a:r>
            <a:r>
              <a:rPr lang="en-US" sz="1800" b="0" i="0" dirty="0" err="1">
                <a:solidFill>
                  <a:srgbClr val="000000"/>
                </a:solidFill>
                <a:effectLst/>
                <a:latin typeface="inherit"/>
              </a:rPr>
              <a:t>Lekshmi</a:t>
            </a:r>
            <a:r>
              <a:rPr lang="en-US" sz="1800" b="0" i="0" dirty="0">
                <a:solidFill>
                  <a:srgbClr val="000000"/>
                </a:solidFill>
                <a:effectLst/>
                <a:latin typeface="inherit"/>
              </a:rPr>
              <a:t>, Deborah, Amy mentioned this</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Variable amount of troubleshooting CPO at bedside: done by nurses in 6 and 10 before they page clinician. I got the impression that when those units call there is mostly always a real issue, because they are very experienced. I think there was more </a:t>
            </a:r>
            <a:r>
              <a:rPr lang="en-US" sz="1800" b="0" i="0" dirty="0" err="1">
                <a:solidFill>
                  <a:srgbClr val="000000"/>
                </a:solidFill>
                <a:effectLst/>
                <a:latin typeface="inherit"/>
              </a:rPr>
              <a:t>troubleshoting</a:t>
            </a:r>
            <a:r>
              <a:rPr lang="en-US" sz="1800" b="0" i="0" dirty="0">
                <a:solidFill>
                  <a:srgbClr val="000000"/>
                </a:solidFill>
                <a:effectLst/>
                <a:latin typeface="inherit"/>
              </a:rPr>
              <a:t> by the clinician when called by other units, but I am not certain. what do you think?</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Signal influenced by skin tone</a:t>
            </a:r>
            <a:endParaRPr lang="en-US" sz="1800" b="0" i="0" dirty="0">
              <a:solidFill>
                <a:srgbClr val="000000"/>
              </a:solidFill>
              <a:effectLst/>
              <a:latin typeface="Calibri" panose="020F0502020204030204" pitchFamily="34" charset="0"/>
            </a:endParaRPr>
          </a:p>
          <a:p>
            <a:pPr algn="l" fontAlgn="base">
              <a:buFont typeface="Arial" panose="020B0604020202020204" pitchFamily="34" charset="0"/>
              <a:buChar char="•"/>
            </a:pPr>
            <a:r>
              <a:rPr lang="en-US" sz="1800" b="0" i="0" dirty="0">
                <a:solidFill>
                  <a:srgbClr val="000000"/>
                </a:solidFill>
                <a:effectLst/>
                <a:latin typeface="inherit"/>
              </a:rPr>
              <a:t>Signal influenced by location of probe</a:t>
            </a:r>
            <a:endParaRPr lang="en-US" sz="1800" b="0" i="0" dirty="0">
              <a:solidFill>
                <a:srgbClr val="000000"/>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FFD4148-EB37-4D32-A3E4-8BD2CA163DD9}" type="slidenum">
              <a:rPr lang="en-US" smtClean="0"/>
              <a:t>11</a:t>
            </a:fld>
            <a:endParaRPr lang="en-US" dirty="0"/>
          </a:p>
        </p:txBody>
      </p:sp>
    </p:spTree>
    <p:extLst>
      <p:ext uri="{BB962C8B-B14F-4D97-AF65-F5344CB8AC3E}">
        <p14:creationId xmlns:p14="http://schemas.microsoft.com/office/powerpoint/2010/main" val="1026293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bad </a:t>
            </a:r>
            <a:r>
              <a:rPr lang="en-US" dirty="0" err="1"/>
              <a:t>pleth</a:t>
            </a:r>
            <a:r>
              <a:rPr lang="en-US" dirty="0"/>
              <a:t> wave form can be seen in a patient with true desaturation. Desaturation on a bad </a:t>
            </a:r>
            <a:r>
              <a:rPr lang="en-US" dirty="0" err="1"/>
              <a:t>pleth</a:t>
            </a:r>
            <a:r>
              <a:rPr lang="en-US" dirty="0"/>
              <a:t> form still needs investigation.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CPO ordered for “fear that something bad will happen” and with “a mindset of convenience” (like having a central line for easier blood draws).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5"/>
          </p:nvPr>
        </p:nvSpPr>
        <p:spPr/>
        <p:txBody>
          <a:bodyPr/>
          <a:lstStyle/>
          <a:p>
            <a:fld id="{8FFD4148-EB37-4D32-A3E4-8BD2CA163DD9}" type="slidenum">
              <a:rPr lang="en-US" smtClean="0"/>
              <a:t>13</a:t>
            </a:fld>
            <a:endParaRPr lang="en-US" dirty="0"/>
          </a:p>
        </p:txBody>
      </p:sp>
    </p:spTree>
    <p:extLst>
      <p:ext uri="{BB962C8B-B14F-4D97-AF65-F5344CB8AC3E}">
        <p14:creationId xmlns:p14="http://schemas.microsoft.com/office/powerpoint/2010/main" val="3982448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sz="1800" b="0" i="0" dirty="0">
                <a:solidFill>
                  <a:srgbClr val="000000"/>
                </a:solidFill>
                <a:effectLst/>
                <a:latin typeface="inherit"/>
              </a:rPr>
              <a:t>guidance on indications for ordering it: </a:t>
            </a:r>
            <a:endParaRPr lang="en-US" sz="1800" b="0" i="0" dirty="0">
              <a:solidFill>
                <a:srgbClr val="000000"/>
              </a:solidFill>
              <a:effectLst/>
              <a:latin typeface="Calibri" panose="020F0502020204030204" pitchFamily="34" charset="0"/>
            </a:endParaRPr>
          </a:p>
          <a:p>
            <a:pPr algn="l">
              <a:buFont typeface="Arial" panose="020B0604020202020204" pitchFamily="34" charset="0"/>
              <a:buChar char="•"/>
            </a:pPr>
            <a:r>
              <a:rPr lang="en-US" sz="1800" b="0" i="0" dirty="0">
                <a:solidFill>
                  <a:srgbClr val="000000"/>
                </a:solidFill>
                <a:effectLst/>
                <a:latin typeface="inherit"/>
              </a:rPr>
              <a:t>guidance on indications for discontinuation: </a:t>
            </a:r>
            <a:endParaRPr lang="en-US" sz="1800" b="0" i="0" dirty="0">
              <a:solidFill>
                <a:srgbClr val="000000"/>
              </a:solidFill>
              <a:effectLst/>
              <a:latin typeface="Calibri" panose="020F0502020204030204" pitchFamily="34" charset="0"/>
            </a:endParaRPr>
          </a:p>
          <a:p>
            <a:pPr algn="l">
              <a:buFont typeface="Arial" panose="020B0604020202020204" pitchFamily="34" charset="0"/>
              <a:buChar char="•"/>
            </a:pPr>
            <a:r>
              <a:rPr lang="en-US" sz="1800" b="0" i="0" dirty="0">
                <a:solidFill>
                  <a:srgbClr val="000000"/>
                </a:solidFill>
                <a:effectLst/>
                <a:latin typeface="inherit"/>
              </a:rPr>
              <a:t>Create Apex order sets with clinical decision making guidance</a:t>
            </a:r>
            <a:endParaRPr lang="en-US" sz="1800" b="0" i="0" dirty="0">
              <a:solidFill>
                <a:srgbClr val="000000"/>
              </a:solidFill>
              <a:effectLst/>
              <a:latin typeface="Calibri" panose="020F0502020204030204" pitchFamily="34" charset="0"/>
            </a:endParaRPr>
          </a:p>
          <a:p>
            <a:pPr algn="l">
              <a:buFont typeface="Arial" panose="020B0604020202020204" pitchFamily="34" charset="0"/>
              <a:buChar char="•"/>
            </a:pPr>
            <a:r>
              <a:rPr lang="en-US" sz="1800" b="0" i="0" dirty="0">
                <a:solidFill>
                  <a:srgbClr val="000000"/>
                </a:solidFill>
                <a:effectLst/>
                <a:latin typeface="inherit"/>
              </a:rPr>
              <a:t>Create a reference document where the guidance in Apex can be found</a:t>
            </a:r>
            <a:endParaRPr lang="en-US" sz="1800" b="0" i="0" dirty="0">
              <a:solidFill>
                <a:srgbClr val="000000"/>
              </a:solidFill>
              <a:effectLst/>
              <a:latin typeface="Calibri" panose="020F0502020204030204" pitchFamily="34" charset="0"/>
            </a:endParaRPr>
          </a:p>
          <a:p>
            <a:pPr algn="l">
              <a:buFont typeface="Arial" panose="020B0604020202020204" pitchFamily="34" charset="0"/>
              <a:buChar char="•"/>
            </a:pPr>
            <a:r>
              <a:rPr lang="en-US" sz="1800" b="0" i="0" dirty="0">
                <a:solidFill>
                  <a:srgbClr val="000000"/>
                </a:solidFill>
                <a:effectLst/>
                <a:latin typeface="inherit"/>
              </a:rPr>
              <a:t>Nursing-driven protocol for discontinuation of CPO</a:t>
            </a:r>
            <a:endParaRPr lang="en-US" sz="1800" b="0" i="0" dirty="0">
              <a:solidFill>
                <a:srgbClr val="000000"/>
              </a:solidFill>
              <a:effectLst/>
              <a:latin typeface="Calibri" panose="020F0502020204030204" pitchFamily="34" charset="0"/>
            </a:endParaRPr>
          </a:p>
          <a:p>
            <a:pPr algn="l">
              <a:buFont typeface="Arial" panose="020B0604020202020204" pitchFamily="34" charset="0"/>
              <a:buChar char="•"/>
            </a:pPr>
            <a:r>
              <a:rPr lang="en-US" sz="1800" b="0" i="0" dirty="0">
                <a:solidFill>
                  <a:srgbClr val="000000"/>
                </a:solidFill>
                <a:effectLst/>
                <a:latin typeface="inherit"/>
              </a:rPr>
              <a:t>Decentralizing CPO : (only if that was mentioned)</a:t>
            </a:r>
            <a:endParaRPr lang="en-US" sz="1800" b="0" i="0" dirty="0">
              <a:solidFill>
                <a:srgbClr val="000000"/>
              </a:solidFill>
              <a:effectLst/>
              <a:latin typeface="Calibri" panose="020F0502020204030204" pitchFamily="34" charset="0"/>
            </a:endParaRPr>
          </a:p>
          <a:p>
            <a:pPr algn="l">
              <a:buFont typeface="Arial" panose="020B0604020202020204" pitchFamily="34" charset="0"/>
              <a:buChar char="•"/>
            </a:pPr>
            <a:r>
              <a:rPr lang="en-US" sz="1800" b="0" i="0" dirty="0">
                <a:solidFill>
                  <a:srgbClr val="000000"/>
                </a:solidFill>
                <a:effectLst/>
                <a:latin typeface="inherit"/>
              </a:rPr>
              <a:t>Education for nursing on probe placement and troubleshooting</a:t>
            </a:r>
            <a:endParaRPr lang="en-US" sz="1800" b="0" i="0" dirty="0">
              <a:solidFill>
                <a:srgbClr val="000000"/>
              </a:solidFill>
              <a:effectLst/>
              <a:latin typeface="Calibri" panose="020F0502020204030204" pitchFamily="34" charset="0"/>
            </a:endParaRPr>
          </a:p>
          <a:p>
            <a:pPr algn="l">
              <a:buFont typeface="Arial" panose="020B0604020202020204" pitchFamily="34" charset="0"/>
              <a:buChar char="•"/>
            </a:pPr>
            <a:r>
              <a:rPr lang="en-US" sz="1800" b="0" i="0" dirty="0">
                <a:solidFill>
                  <a:srgbClr val="000000"/>
                </a:solidFill>
                <a:effectLst/>
                <a:latin typeface="inherit"/>
              </a:rPr>
              <a:t>Education for clinicians on indications for ordering and discontinuation</a:t>
            </a:r>
            <a:endParaRPr lang="en-US" sz="1800" b="0" i="0" dirty="0">
              <a:solidFill>
                <a:srgbClr val="000000"/>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FFD4148-EB37-4D32-A3E4-8BD2CA163DD9}" type="slidenum">
              <a:rPr lang="en-US" smtClean="0"/>
              <a:t>14</a:t>
            </a:fld>
            <a:endParaRPr lang="en-US" dirty="0"/>
          </a:p>
        </p:txBody>
      </p:sp>
    </p:spTree>
    <p:extLst>
      <p:ext uri="{BB962C8B-B14F-4D97-AF65-F5344CB8AC3E}">
        <p14:creationId xmlns:p14="http://schemas.microsoft.com/office/powerpoint/2010/main" val="2851434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FD4148-EB37-4D32-A3E4-8BD2CA163DD9}" type="slidenum">
              <a:rPr lang="en-US" smtClean="0"/>
              <a:t>15</a:t>
            </a:fld>
            <a:endParaRPr lang="en-US" dirty="0"/>
          </a:p>
        </p:txBody>
      </p:sp>
    </p:spTree>
    <p:extLst>
      <p:ext uri="{BB962C8B-B14F-4D97-AF65-F5344CB8AC3E}">
        <p14:creationId xmlns:p14="http://schemas.microsoft.com/office/powerpoint/2010/main" val="4105869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396908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335427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1116191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 White">
    <p:spTree>
      <p:nvGrpSpPr>
        <p:cNvPr id="1" name=""/>
        <p:cNvGrpSpPr/>
        <p:nvPr/>
      </p:nvGrpSpPr>
      <p:grpSpPr>
        <a:xfrm>
          <a:off x="0" y="0"/>
          <a:ext cx="0" cy="0"/>
          <a:chOff x="0" y="0"/>
          <a:chExt cx="0" cy="0"/>
        </a:xfrm>
      </p:grpSpPr>
      <p:sp>
        <p:nvSpPr>
          <p:cNvPr id="2" name="Rectangle 1"/>
          <p:cNvSpPr/>
          <p:nvPr userDrawn="1"/>
        </p:nvSpPr>
        <p:spPr bwMode="auto">
          <a:xfrm>
            <a:off x="212035" y="5764696"/>
            <a:ext cx="11979965" cy="1093304"/>
          </a:xfrm>
          <a:prstGeom prst="rect">
            <a:avLst/>
          </a:prstGeom>
          <a:solidFill>
            <a:schemeClr val="bg1"/>
          </a:solidFill>
          <a:ln w="19050" algn="ctr">
            <a:noFill/>
            <a:miter lim="800000"/>
            <a:headEnd/>
            <a:tailEnd/>
          </a:ln>
        </p:spPr>
        <p:txBody>
          <a:bodyPr wrap="none" rtlCol="0" anchor="ctr"/>
          <a:lstStyle/>
          <a:p>
            <a:pPr algn="ctr">
              <a:lnSpc>
                <a:spcPct val="90000"/>
              </a:lnSpc>
            </a:pPr>
            <a:endParaRPr lang="en-US" sz="2133" b="0" i="0" dirty="0">
              <a:solidFill>
                <a:schemeClr val="bg1"/>
              </a:solidFill>
              <a:latin typeface="Arial" panose="020B0604020202020204" pitchFamily="34" charset="0"/>
            </a:endParaRPr>
          </a:p>
        </p:txBody>
      </p:sp>
      <p:sp>
        <p:nvSpPr>
          <p:cNvPr id="22" name="Title 15"/>
          <p:cNvSpPr>
            <a:spLocks noGrp="1"/>
          </p:cNvSpPr>
          <p:nvPr>
            <p:ph type="title" hasCustomPrompt="1"/>
          </p:nvPr>
        </p:nvSpPr>
        <p:spPr>
          <a:xfrm>
            <a:off x="398935" y="2504663"/>
            <a:ext cx="8188479" cy="1749284"/>
          </a:xfrm>
        </p:spPr>
        <p:txBody>
          <a:bodyPr anchor="b">
            <a:noAutofit/>
          </a:bodyPr>
          <a:lstStyle>
            <a:lvl1pPr>
              <a:defRPr sz="4800" b="0" i="0" baseline="0">
                <a:solidFill>
                  <a:schemeClr val="tx1"/>
                </a:solidFill>
                <a:latin typeface="Garamond" panose="02020404030301010803" pitchFamily="18" charset="0"/>
                <a:ea typeface="Helvetica Neue" panose="02000503000000020004" pitchFamily="2" charset="0"/>
                <a:cs typeface="Arial" panose="020B0604020202020204" pitchFamily="34" charset="0"/>
              </a:defRPr>
            </a:lvl1pPr>
          </a:lstStyle>
          <a:p>
            <a:r>
              <a:rPr lang="en-US" dirty="0"/>
              <a:t>Title Here</a:t>
            </a:r>
          </a:p>
        </p:txBody>
      </p:sp>
      <p:sp>
        <p:nvSpPr>
          <p:cNvPr id="23" name="Date Placeholder 4"/>
          <p:cNvSpPr>
            <a:spLocks noGrp="1"/>
          </p:cNvSpPr>
          <p:nvPr>
            <p:ph type="dt" sz="half" idx="2"/>
          </p:nvPr>
        </p:nvSpPr>
        <p:spPr>
          <a:xfrm>
            <a:off x="425600" y="6155226"/>
            <a:ext cx="2567117" cy="238607"/>
          </a:xfrm>
          <a:prstGeom prst="rect">
            <a:avLst/>
          </a:prstGeom>
        </p:spPr>
        <p:txBody>
          <a:bodyPr vert="horz" wrap="square" lIns="91440" tIns="0" rIns="91440" bIns="0" rtlCol="0" anchor="b" anchorCtr="0">
            <a:noAutofit/>
          </a:bodyPr>
          <a:lstStyle>
            <a:lvl1pPr algn="l">
              <a:defRPr sz="1600" b="0" i="0">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fld id="{D5A5E052-35E4-FF49-BD5B-3986FA9E5629}" type="datetime1">
              <a:rPr lang="en-US" smtClean="0"/>
              <a:t>3/2/2023</a:t>
            </a:fld>
            <a:endParaRPr lang="en-US" dirty="0"/>
          </a:p>
        </p:txBody>
      </p:sp>
      <p:sp>
        <p:nvSpPr>
          <p:cNvPr id="24" name="Text Placeholder 2"/>
          <p:cNvSpPr>
            <a:spLocks noGrp="1"/>
          </p:cNvSpPr>
          <p:nvPr>
            <p:ph type="body" sz="quarter" idx="10" hasCustomPrompt="1"/>
          </p:nvPr>
        </p:nvSpPr>
        <p:spPr>
          <a:xfrm>
            <a:off x="423461" y="5469677"/>
            <a:ext cx="5588615" cy="568959"/>
          </a:xfrm>
          <a:prstGeom prst="rect">
            <a:avLst/>
          </a:prstGeom>
        </p:spPr>
        <p:txBody>
          <a:bodyPr vert="horz" wrap="square" lIns="91440" tIns="0" rIns="91440" bIns="0" rtlCol="0" anchor="b" anchorCtr="0">
            <a:noAutofit/>
          </a:bodyPr>
          <a:lstStyle>
            <a:lvl1pPr marL="0" indent="0">
              <a:lnSpc>
                <a:spcPct val="100000"/>
              </a:lnSpc>
              <a:spcBef>
                <a:spcPts val="0"/>
              </a:spcBef>
              <a:spcAft>
                <a:spcPts val="0"/>
              </a:spcAft>
              <a:buNone/>
              <a:defRPr lang="en-US" sz="2133" b="0" i="0" baseline="0" dirty="0" smtClean="0">
                <a:solidFill>
                  <a:schemeClr val="tx1"/>
                </a:solidFill>
                <a:latin typeface="Arial" panose="020B0604020202020204" pitchFamily="34" charset="0"/>
                <a:ea typeface="Helvetica Neue" panose="02000503000000020004" pitchFamily="2" charset="0"/>
                <a:cs typeface="Arial" panose="020B0604020202020204" pitchFamily="34" charset="0"/>
              </a:defRPr>
            </a:lvl1pPr>
            <a:lvl2pPr>
              <a:defRPr lang="en-US" sz="2400" dirty="0" smtClean="0">
                <a:latin typeface="+mn-lt"/>
              </a:defRPr>
            </a:lvl2pPr>
            <a:lvl3pPr>
              <a:defRPr lang="en-US" sz="2400" dirty="0" smtClean="0">
                <a:latin typeface="+mn-lt"/>
              </a:defRPr>
            </a:lvl3pPr>
            <a:lvl4pPr>
              <a:defRPr lang="en-US" sz="2400" dirty="0" smtClean="0">
                <a:latin typeface="+mn-lt"/>
              </a:defRPr>
            </a:lvl4pPr>
            <a:lvl5pPr>
              <a:defRPr lang="en-US" sz="2400" dirty="0">
                <a:latin typeface="+mn-lt"/>
              </a:defRPr>
            </a:lvl5pPr>
          </a:lstStyle>
          <a:p>
            <a:pPr marL="0" lvl="0"/>
            <a:r>
              <a:rPr lang="en-US" dirty="0"/>
              <a:t>Presenter’s Name</a:t>
            </a:r>
          </a:p>
        </p:txBody>
      </p:sp>
      <p:sp>
        <p:nvSpPr>
          <p:cNvPr id="25" name="Text Placeholder 3"/>
          <p:cNvSpPr>
            <a:spLocks noGrp="1"/>
          </p:cNvSpPr>
          <p:nvPr>
            <p:ph type="body" sz="quarter" idx="15" hasCustomPrompt="1"/>
          </p:nvPr>
        </p:nvSpPr>
        <p:spPr>
          <a:xfrm>
            <a:off x="403755" y="4246881"/>
            <a:ext cx="8196909" cy="677627"/>
          </a:xfrm>
          <a:prstGeom prst="rect">
            <a:avLst/>
          </a:prstGeom>
        </p:spPr>
        <p:txBody>
          <a:bodyPr>
            <a:noAutofit/>
          </a:bodyPr>
          <a:lstStyle>
            <a:lvl1pPr marL="0" indent="0" algn="l">
              <a:lnSpc>
                <a:spcPct val="100000"/>
              </a:lnSpc>
              <a:buNone/>
              <a:defRPr sz="2133" b="0" i="0">
                <a:solidFill>
                  <a:schemeClr val="tx1"/>
                </a:solidFill>
                <a:latin typeface="Arial" panose="020B0604020202020204" pitchFamily="34" charset="0"/>
                <a:ea typeface="Helvetica Neue" panose="02000503000000020004" pitchFamily="2" charset="0"/>
                <a:cs typeface="Arial" panose="020B0604020202020204" pitchFamily="34" charset="0"/>
              </a:defRPr>
            </a:lvl1pPr>
            <a:lvl2pPr marL="306900" indent="0">
              <a:lnSpc>
                <a:spcPct val="100000"/>
              </a:lnSpc>
              <a:buNone/>
              <a:defRPr i="1">
                <a:latin typeface="+mn-lt"/>
              </a:defRPr>
            </a:lvl2pPr>
            <a:lvl3pPr marL="687881" indent="0">
              <a:lnSpc>
                <a:spcPct val="100000"/>
              </a:lnSpc>
              <a:buNone/>
              <a:defRPr i="1">
                <a:latin typeface="+mn-lt"/>
              </a:defRPr>
            </a:lvl3pPr>
            <a:lvl4pPr marL="1066747" indent="0">
              <a:lnSpc>
                <a:spcPct val="100000"/>
              </a:lnSpc>
              <a:buNone/>
              <a:defRPr i="1">
                <a:latin typeface="+mn-lt"/>
              </a:defRPr>
            </a:lvl4pPr>
            <a:lvl5pPr marL="1447728" indent="0">
              <a:lnSpc>
                <a:spcPct val="100000"/>
              </a:lnSpc>
              <a:buNone/>
              <a:defRPr i="1">
                <a:latin typeface="+mn-lt"/>
              </a:defRPr>
            </a:lvl5pPr>
          </a:lstStyle>
          <a:p>
            <a:pPr lvl="0"/>
            <a:r>
              <a:rPr lang="en-US" dirty="0"/>
              <a:t>Optional Subhead here</a:t>
            </a:r>
          </a:p>
        </p:txBody>
      </p:sp>
      <p:pic>
        <p:nvPicPr>
          <p:cNvPr id="9" name="Picture 8">
            <a:extLst>
              <a:ext uri="{FF2B5EF4-FFF2-40B4-BE49-F238E27FC236}">
                <a16:creationId xmlns:a16="http://schemas.microsoft.com/office/drawing/2014/main" id="{30EEDFDE-D637-9C45-92D3-D3BF13521E7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70960" y="1685295"/>
            <a:ext cx="3182264" cy="702776"/>
          </a:xfrm>
          <a:prstGeom prst="rect">
            <a:avLst/>
          </a:prstGeom>
        </p:spPr>
      </p:pic>
      <p:pic>
        <p:nvPicPr>
          <p:cNvPr id="10" name="Picture 9">
            <a:extLst>
              <a:ext uri="{FF2B5EF4-FFF2-40B4-BE49-F238E27FC236}">
                <a16:creationId xmlns:a16="http://schemas.microsoft.com/office/drawing/2014/main" id="{113F858A-52DF-1B4D-9CFA-262F64562E2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454231" y="-18757"/>
            <a:ext cx="972781" cy="972781"/>
          </a:xfrm>
          <a:prstGeom prst="rect">
            <a:avLst/>
          </a:prstGeom>
        </p:spPr>
      </p:pic>
    </p:spTree>
    <p:extLst>
      <p:ext uri="{BB962C8B-B14F-4D97-AF65-F5344CB8AC3E}">
        <p14:creationId xmlns:p14="http://schemas.microsoft.com/office/powerpoint/2010/main" val="98844518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Head and Content w/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1643" y="438913"/>
            <a:ext cx="10786535" cy="701731"/>
          </a:xfrm>
        </p:spPr>
        <p:txBody>
          <a:bodyPr vert="horz" wrap="square" lIns="91440" tIns="45720" rIns="91440" bIns="45720" rtlCol="0" anchor="t" anchorCtr="0">
            <a:spAutoFit/>
          </a:bodyPr>
          <a:lstStyle>
            <a:lvl1pPr>
              <a:defRPr lang="en-US" dirty="0"/>
            </a:lvl1pPr>
          </a:lstStyle>
          <a:p>
            <a:pPr lvl="0"/>
            <a:r>
              <a:rPr lang="en-US" dirty="0"/>
              <a:t>Slide Title Here</a:t>
            </a:r>
          </a:p>
        </p:txBody>
      </p:sp>
      <p:sp>
        <p:nvSpPr>
          <p:cNvPr id="3" name="Content Placeholder 2"/>
          <p:cNvSpPr>
            <a:spLocks noGrp="1"/>
          </p:cNvSpPr>
          <p:nvPr>
            <p:ph idx="1" hasCustomPrompt="1"/>
          </p:nvPr>
        </p:nvSpPr>
        <p:spPr>
          <a:xfrm>
            <a:off x="881833" y="2021792"/>
            <a:ext cx="11100731" cy="4011502"/>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idx="10" hasCustomPrompt="1"/>
          </p:nvPr>
        </p:nvSpPr>
        <p:spPr>
          <a:xfrm>
            <a:off x="850969" y="1563684"/>
            <a:ext cx="10782895" cy="313932"/>
          </a:xfrm>
        </p:spPr>
        <p:txBody>
          <a:bodyPr anchor="t"/>
          <a:lstStyle>
            <a:lvl1pPr marL="0" indent="0">
              <a:buNone/>
              <a:defRPr sz="2100" b="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Subhead</a:t>
            </a:r>
          </a:p>
        </p:txBody>
      </p:sp>
      <p:sp>
        <p:nvSpPr>
          <p:cNvPr id="8" name="Date Placeholder 4"/>
          <p:cNvSpPr>
            <a:spLocks noGrp="1"/>
          </p:cNvSpPr>
          <p:nvPr>
            <p:ph type="dt" sz="half" idx="2"/>
          </p:nvPr>
        </p:nvSpPr>
        <p:spPr>
          <a:xfrm>
            <a:off x="8446184" y="6452361"/>
            <a:ext cx="1236257" cy="155235"/>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solidFill>
                <a:srgbClr val="052049"/>
              </a:solidFill>
            </a:endParaRPr>
          </a:p>
        </p:txBody>
      </p:sp>
      <p:sp>
        <p:nvSpPr>
          <p:cNvPr id="9" name="Footer Placeholder 5"/>
          <p:cNvSpPr>
            <a:spLocks noGrp="1"/>
          </p:cNvSpPr>
          <p:nvPr>
            <p:ph type="ftr" sz="quarter" idx="3"/>
          </p:nvPr>
        </p:nvSpPr>
        <p:spPr>
          <a:xfrm>
            <a:off x="972215" y="6470128"/>
            <a:ext cx="5747876" cy="137980"/>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endParaRPr lang="en-US" dirty="0">
              <a:solidFill>
                <a:srgbClr val="052049"/>
              </a:solidFill>
            </a:endParaRPr>
          </a:p>
        </p:txBody>
      </p:sp>
      <p:sp>
        <p:nvSpPr>
          <p:cNvPr id="10" name="Slide Number Placeholder 6"/>
          <p:cNvSpPr>
            <a:spLocks noGrp="1"/>
          </p:cNvSpPr>
          <p:nvPr>
            <p:ph type="sldNum" sz="quarter" idx="4"/>
          </p:nvPr>
        </p:nvSpPr>
        <p:spPr>
          <a:xfrm>
            <a:off x="477346" y="6453504"/>
            <a:ext cx="328081" cy="155233"/>
          </a:xfrm>
          <a:prstGeom prst="rect">
            <a:avLst/>
          </a:prstGeom>
        </p:spPr>
        <p:txBody>
          <a:bodyPr vert="horz" wrap="square" lIns="0" tIns="0" rIns="0" bIns="0" rtlCol="0" anchor="b" anchorCtr="0"/>
          <a:lstStyle>
            <a:lvl1pPr algn="l">
              <a:defRPr sz="900" i="0">
                <a:solidFill>
                  <a:schemeClr val="tx1"/>
                </a:solidFill>
                <a:latin typeface="Arial" pitchFamily="34" charset="0"/>
                <a:cs typeface="Arial" pitchFamily="34" charset="0"/>
              </a:defRPr>
            </a:lvl1pPr>
          </a:lstStyle>
          <a:p>
            <a:fld id="{7BCC8D0D-EAEC-449D-9161-023DFF90F2E2}" type="slidenum">
              <a:rPr lang="en-US" smtClean="0">
                <a:solidFill>
                  <a:srgbClr val="052049"/>
                </a:solidFill>
              </a:rPr>
              <a:pPr/>
              <a:t>‹#›</a:t>
            </a:fld>
            <a:endParaRPr lang="en-US" dirty="0">
              <a:solidFill>
                <a:srgbClr val="052049"/>
              </a:solidFill>
            </a:endParaRPr>
          </a:p>
        </p:txBody>
      </p:sp>
    </p:spTree>
    <p:extLst>
      <p:ext uri="{BB962C8B-B14F-4D97-AF65-F5344CB8AC3E}">
        <p14:creationId xmlns:p14="http://schemas.microsoft.com/office/powerpoint/2010/main" val="6888330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424721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104225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34927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371253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2847343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37518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92987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C0C37E-A2A3-45FD-8754-03370C8F0EB2}"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21C0A-6C1C-4435-9A42-B0DF4994363B}" type="slidenum">
              <a:rPr lang="en-US" smtClean="0"/>
              <a:t>‹#›</a:t>
            </a:fld>
            <a:endParaRPr lang="en-US" dirty="0"/>
          </a:p>
        </p:txBody>
      </p:sp>
    </p:spTree>
    <p:extLst>
      <p:ext uri="{BB962C8B-B14F-4D97-AF65-F5344CB8AC3E}">
        <p14:creationId xmlns:p14="http://schemas.microsoft.com/office/powerpoint/2010/main" val="2784969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0C37E-A2A3-45FD-8754-03370C8F0EB2}" type="datetimeFigureOut">
              <a:rPr lang="en-US" smtClean="0"/>
              <a:t>3/2/2023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21C0A-6C1C-4435-9A42-B0DF4994363B}" type="slidenum">
              <a:rPr lang="en-US" smtClean="0"/>
              <a:t>‹#›</a:t>
            </a:fld>
            <a:endParaRPr lang="en-US" dirty="0"/>
          </a:p>
        </p:txBody>
      </p:sp>
    </p:spTree>
    <p:extLst>
      <p:ext uri="{BB962C8B-B14F-4D97-AF65-F5344CB8AC3E}">
        <p14:creationId xmlns:p14="http://schemas.microsoft.com/office/powerpoint/2010/main" val="209352118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8" r:id="rId12"/>
    <p:sldLayoutId id="214748368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0A1B-8DA0-6141-B26D-1CC3348BE5DD}"/>
              </a:ext>
            </a:extLst>
          </p:cNvPr>
          <p:cNvSpPr>
            <a:spLocks noGrp="1"/>
          </p:cNvSpPr>
          <p:nvPr>
            <p:ph type="title"/>
          </p:nvPr>
        </p:nvSpPr>
        <p:spPr>
          <a:xfrm>
            <a:off x="425600" y="2780146"/>
            <a:ext cx="10503657" cy="938092"/>
          </a:xfrm>
        </p:spPr>
        <p:txBody>
          <a:bodyPr/>
          <a:lstStyle/>
          <a:p>
            <a:r>
              <a:rPr lang="en-US">
                <a:latin typeface="+mj-lt"/>
              </a:rPr>
              <a:t>Centralized Telemetry</a:t>
            </a:r>
            <a:endParaRPr lang="en-US" dirty="0">
              <a:latin typeface="+mj-lt"/>
            </a:endParaRPr>
          </a:p>
        </p:txBody>
      </p:sp>
      <p:sp>
        <p:nvSpPr>
          <p:cNvPr id="3" name="Date Placeholder 2">
            <a:extLst>
              <a:ext uri="{FF2B5EF4-FFF2-40B4-BE49-F238E27FC236}">
                <a16:creationId xmlns:a16="http://schemas.microsoft.com/office/drawing/2014/main" id="{3ECB1891-5484-D742-94AB-3BDBFFF60EE9}"/>
              </a:ext>
            </a:extLst>
          </p:cNvPr>
          <p:cNvSpPr>
            <a:spLocks noGrp="1"/>
          </p:cNvSpPr>
          <p:nvPr>
            <p:ph type="dt" sz="half" idx="2"/>
          </p:nvPr>
        </p:nvSpPr>
        <p:spPr>
          <a:xfrm>
            <a:off x="425600" y="6081335"/>
            <a:ext cx="2567117" cy="238607"/>
          </a:xfrm>
        </p:spPr>
        <p:txBody>
          <a:bodyPr/>
          <a:lstStyle/>
          <a:p>
            <a:r>
              <a:rPr lang="en-US" dirty="0"/>
              <a:t>Jan 2022</a:t>
            </a:r>
          </a:p>
        </p:txBody>
      </p:sp>
      <p:sp>
        <p:nvSpPr>
          <p:cNvPr id="5" name="Text Placeholder 4">
            <a:extLst>
              <a:ext uri="{FF2B5EF4-FFF2-40B4-BE49-F238E27FC236}">
                <a16:creationId xmlns:a16="http://schemas.microsoft.com/office/drawing/2014/main" id="{FD907FAC-BF36-A948-ACB6-41B4908679C7}"/>
              </a:ext>
            </a:extLst>
          </p:cNvPr>
          <p:cNvSpPr>
            <a:spLocks noGrp="1"/>
          </p:cNvSpPr>
          <p:nvPr>
            <p:ph type="body" sz="quarter" idx="15"/>
          </p:nvPr>
        </p:nvSpPr>
        <p:spPr>
          <a:xfrm>
            <a:off x="521394" y="3883346"/>
            <a:ext cx="8763283" cy="677627"/>
          </a:xfrm>
        </p:spPr>
        <p:txBody>
          <a:bodyPr/>
          <a:lstStyle/>
          <a:p>
            <a:r>
              <a:rPr lang="en-US" sz="3000" dirty="0">
                <a:latin typeface="+mn-lt"/>
              </a:rPr>
              <a:t>Care Model Subgroup Current State Analysis Summary</a:t>
            </a:r>
          </a:p>
        </p:txBody>
      </p:sp>
    </p:spTree>
    <p:extLst>
      <p:ext uri="{BB962C8B-B14F-4D97-AF65-F5344CB8AC3E}">
        <p14:creationId xmlns:p14="http://schemas.microsoft.com/office/powerpoint/2010/main" val="312050444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DEA28-8CA3-4542-BC98-4D1BFA3B1185}"/>
              </a:ext>
            </a:extLst>
          </p:cNvPr>
          <p:cNvSpPr>
            <a:spLocks noGrp="1"/>
          </p:cNvSpPr>
          <p:nvPr>
            <p:ph type="title"/>
          </p:nvPr>
        </p:nvSpPr>
        <p:spPr>
          <a:xfrm>
            <a:off x="0" y="-174136"/>
            <a:ext cx="10515600" cy="1325563"/>
          </a:xfrm>
        </p:spPr>
        <p:txBody>
          <a:bodyPr>
            <a:normAutofit/>
          </a:bodyPr>
          <a:lstStyle/>
          <a:p>
            <a:r>
              <a:rPr lang="en-US" sz="3200" b="1" dirty="0"/>
              <a:t>Interviews – Physicians Summary </a:t>
            </a:r>
            <a:endParaRPr lang="en-US" sz="3200" dirty="0"/>
          </a:p>
        </p:txBody>
      </p:sp>
      <p:graphicFrame>
        <p:nvGraphicFramePr>
          <p:cNvPr id="4" name="Content Placeholder 3">
            <a:extLst>
              <a:ext uri="{FF2B5EF4-FFF2-40B4-BE49-F238E27FC236}">
                <a16:creationId xmlns:a16="http://schemas.microsoft.com/office/drawing/2014/main" id="{4C1C3ED9-272C-46DD-8932-0480323DEC24}"/>
              </a:ext>
            </a:extLst>
          </p:cNvPr>
          <p:cNvGraphicFramePr>
            <a:graphicFrameLocks noGrp="1"/>
          </p:cNvGraphicFramePr>
          <p:nvPr>
            <p:ph idx="1"/>
            <p:extLst>
              <p:ext uri="{D42A27DB-BD31-4B8C-83A1-F6EECF244321}">
                <p14:modId xmlns:p14="http://schemas.microsoft.com/office/powerpoint/2010/main" val="776043869"/>
              </p:ext>
            </p:extLst>
          </p:nvPr>
        </p:nvGraphicFramePr>
        <p:xfrm>
          <a:off x="281354" y="1494733"/>
          <a:ext cx="11617569" cy="4325077"/>
        </p:xfrm>
        <a:graphic>
          <a:graphicData uri="http://schemas.openxmlformats.org/drawingml/2006/table">
            <a:tbl>
              <a:tblPr/>
              <a:tblGrid>
                <a:gridCol w="1244204">
                  <a:extLst>
                    <a:ext uri="{9D8B030D-6E8A-4147-A177-3AD203B41FA5}">
                      <a16:colId xmlns:a16="http://schemas.microsoft.com/office/drawing/2014/main" val="2695963634"/>
                    </a:ext>
                  </a:extLst>
                </a:gridCol>
                <a:gridCol w="1663937">
                  <a:extLst>
                    <a:ext uri="{9D8B030D-6E8A-4147-A177-3AD203B41FA5}">
                      <a16:colId xmlns:a16="http://schemas.microsoft.com/office/drawing/2014/main" val="904964547"/>
                    </a:ext>
                  </a:extLst>
                </a:gridCol>
                <a:gridCol w="1244204">
                  <a:extLst>
                    <a:ext uri="{9D8B030D-6E8A-4147-A177-3AD203B41FA5}">
                      <a16:colId xmlns:a16="http://schemas.microsoft.com/office/drawing/2014/main" val="3659856265"/>
                    </a:ext>
                  </a:extLst>
                </a:gridCol>
                <a:gridCol w="1244204">
                  <a:extLst>
                    <a:ext uri="{9D8B030D-6E8A-4147-A177-3AD203B41FA5}">
                      <a16:colId xmlns:a16="http://schemas.microsoft.com/office/drawing/2014/main" val="2539737187"/>
                    </a:ext>
                  </a:extLst>
                </a:gridCol>
                <a:gridCol w="1244204">
                  <a:extLst>
                    <a:ext uri="{9D8B030D-6E8A-4147-A177-3AD203B41FA5}">
                      <a16:colId xmlns:a16="http://schemas.microsoft.com/office/drawing/2014/main" val="1862987932"/>
                    </a:ext>
                  </a:extLst>
                </a:gridCol>
                <a:gridCol w="1244204">
                  <a:extLst>
                    <a:ext uri="{9D8B030D-6E8A-4147-A177-3AD203B41FA5}">
                      <a16:colId xmlns:a16="http://schemas.microsoft.com/office/drawing/2014/main" val="3449755736"/>
                    </a:ext>
                  </a:extLst>
                </a:gridCol>
                <a:gridCol w="1244204">
                  <a:extLst>
                    <a:ext uri="{9D8B030D-6E8A-4147-A177-3AD203B41FA5}">
                      <a16:colId xmlns:a16="http://schemas.microsoft.com/office/drawing/2014/main" val="38166638"/>
                    </a:ext>
                  </a:extLst>
                </a:gridCol>
                <a:gridCol w="1244204">
                  <a:extLst>
                    <a:ext uri="{9D8B030D-6E8A-4147-A177-3AD203B41FA5}">
                      <a16:colId xmlns:a16="http://schemas.microsoft.com/office/drawing/2014/main" val="2774210895"/>
                    </a:ext>
                  </a:extLst>
                </a:gridCol>
                <a:gridCol w="1244204">
                  <a:extLst>
                    <a:ext uri="{9D8B030D-6E8A-4147-A177-3AD203B41FA5}">
                      <a16:colId xmlns:a16="http://schemas.microsoft.com/office/drawing/2014/main" val="1917810950"/>
                    </a:ext>
                  </a:extLst>
                </a:gridCol>
              </a:tblGrid>
              <a:tr h="873329">
                <a:tc>
                  <a:txBody>
                    <a:bodyPr/>
                    <a:lstStyle/>
                    <a:p>
                      <a:pPr algn="l" fontAlgn="b"/>
                      <a:r>
                        <a:rPr lang="en-US" sz="1200" b="1" i="0" u="none" strike="noStrike" dirty="0">
                          <a:solidFill>
                            <a:srgbClr val="000000"/>
                          </a:solidFill>
                          <a:effectLst/>
                          <a:latin typeface="Calibri" panose="020F0502020204030204" pitchFamily="34" charset="0"/>
                        </a:rPr>
                        <a:t>MD Name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Service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Apex ordering/discontinuing guidance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CPO as a surrogate for higher level of care?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CPO for </a:t>
                      </a:r>
                      <a:r>
                        <a:rPr lang="en-US" sz="1200" b="1" i="0" u="none" strike="noStrike" dirty="0" err="1">
                          <a:solidFill>
                            <a:srgbClr val="000000"/>
                          </a:solidFill>
                          <a:effectLst/>
                          <a:latin typeface="Calibri" panose="020F0502020204030204" pitchFamily="34" charset="0"/>
                        </a:rPr>
                        <a:t>desat</a:t>
                      </a:r>
                      <a:r>
                        <a:rPr lang="en-US" sz="1200" b="1" i="0" u="none" strike="noStrike" dirty="0">
                          <a:solidFill>
                            <a:srgbClr val="000000"/>
                          </a:solidFill>
                          <a:effectLst/>
                          <a:latin typeface="Calibri" panose="020F0502020204030204" pitchFamily="34" charset="0"/>
                        </a:rPr>
                        <a:t>?</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Is CPO overordered?</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Is CPO left longer than needed?</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Communication as an issue?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Nurse as a guidance of when patient should be on/off CPO?</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6837401"/>
                  </a:ext>
                </a:extLst>
              </a:tr>
              <a:tr h="189400">
                <a:tc>
                  <a:txBody>
                    <a:bodyPr/>
                    <a:lstStyle/>
                    <a:p>
                      <a:pPr algn="l" fontAlgn="b"/>
                      <a:r>
                        <a:rPr lang="en-US" sz="1200" b="0" i="0" u="none" strike="noStrike" dirty="0">
                          <a:solidFill>
                            <a:srgbClr val="000000"/>
                          </a:solidFill>
                          <a:effectLst/>
                          <a:latin typeface="Calibri"/>
                        </a:rPr>
                        <a:t>Kristin Kipps</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Hospital Medicine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060908"/>
                  </a:ext>
                </a:extLst>
              </a:tr>
              <a:tr h="189400">
                <a:tc>
                  <a:txBody>
                    <a:bodyPr/>
                    <a:lstStyle/>
                    <a:p>
                      <a:pPr algn="l" fontAlgn="b"/>
                      <a:r>
                        <a:rPr lang="en-US" sz="1200" b="0" i="0" u="none" strike="noStrike" dirty="0">
                          <a:solidFill>
                            <a:srgbClr val="000000"/>
                          </a:solidFill>
                          <a:effectLst/>
                          <a:latin typeface="Calibri"/>
                        </a:rPr>
                        <a:t>Nader Najafi</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Hospital Medicine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0914489"/>
                  </a:ext>
                </a:extLst>
              </a:tr>
              <a:tr h="189400">
                <a:tc>
                  <a:txBody>
                    <a:bodyPr/>
                    <a:lstStyle/>
                    <a:p>
                      <a:pPr algn="l" fontAlgn="b"/>
                      <a:r>
                        <a:rPr lang="en-US" sz="1200" b="0" i="0" u="none" strike="noStrike" dirty="0">
                          <a:solidFill>
                            <a:srgbClr val="000000"/>
                          </a:solidFill>
                          <a:effectLst/>
                          <a:latin typeface="Calibri"/>
                        </a:rPr>
                        <a:t>Mandar Aras </a:t>
                      </a:r>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Cardiology</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092650"/>
                  </a:ext>
                </a:extLst>
              </a:tr>
              <a:tr h="189400">
                <a:tc>
                  <a:txBody>
                    <a:bodyPr/>
                    <a:lstStyle/>
                    <a:p>
                      <a:pPr algn="l" fontAlgn="b"/>
                      <a:r>
                        <a:rPr lang="en-US" sz="1200" b="0" i="0" u="none" strike="noStrike" dirty="0">
                          <a:solidFill>
                            <a:srgbClr val="000000"/>
                          </a:solidFill>
                          <a:effectLst/>
                          <a:latin typeface="Calibri"/>
                        </a:rPr>
                        <a:t>Ian Soriano</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Surgery</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4616903"/>
                  </a:ext>
                </a:extLst>
              </a:tr>
              <a:tr h="189400">
                <a:tc>
                  <a:txBody>
                    <a:bodyPr/>
                    <a:lstStyle/>
                    <a:p>
                      <a:pPr algn="l" fontAlgn="b"/>
                      <a:r>
                        <a:rPr lang="en-US" sz="1200" b="0" i="0" u="none" strike="noStrike" dirty="0">
                          <a:solidFill>
                            <a:srgbClr val="000000"/>
                          </a:solidFill>
                          <a:effectLst/>
                          <a:latin typeface="Calibri"/>
                        </a:rPr>
                        <a:t>Matthias </a:t>
                      </a:r>
                      <a:r>
                        <a:rPr lang="en-US" sz="1200" b="0" i="0" u="none" strike="noStrike" dirty="0" err="1">
                          <a:solidFill>
                            <a:srgbClr val="000000"/>
                          </a:solidFill>
                          <a:effectLst/>
                          <a:latin typeface="Calibri"/>
                        </a:rPr>
                        <a:t>Braehler</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Anesthesia</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3697964"/>
                  </a:ext>
                </a:extLst>
              </a:tr>
              <a:tr h="234198">
                <a:tc>
                  <a:txBody>
                    <a:bodyPr/>
                    <a:lstStyle/>
                    <a:p>
                      <a:pPr algn="l" fontAlgn="b"/>
                      <a:r>
                        <a:rPr lang="en-US" sz="1200" b="0" i="0" u="none" strike="noStrike" dirty="0">
                          <a:solidFill>
                            <a:srgbClr val="000000"/>
                          </a:solidFill>
                          <a:effectLst/>
                          <a:latin typeface="Calibri"/>
                        </a:rPr>
                        <a:t>Matthias Behrends</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Pain Service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0211306"/>
                  </a:ext>
                </a:extLst>
              </a:tr>
              <a:tr h="189400">
                <a:tc>
                  <a:txBody>
                    <a:bodyPr/>
                    <a:lstStyle/>
                    <a:p>
                      <a:pPr algn="l" fontAlgn="b"/>
                      <a:r>
                        <a:rPr lang="en-US" sz="1200" b="0" i="0" u="none" strike="noStrike" dirty="0">
                          <a:solidFill>
                            <a:srgbClr val="000000"/>
                          </a:solidFill>
                          <a:effectLst/>
                          <a:latin typeface="Calibri"/>
                        </a:rPr>
                        <a:t>Deborah </a:t>
                      </a:r>
                      <a:r>
                        <a:rPr lang="en-US" sz="1200" b="0" i="0" u="none" strike="noStrike" dirty="0" err="1">
                          <a:solidFill>
                            <a:srgbClr val="000000"/>
                          </a:solidFill>
                          <a:effectLst/>
                          <a:latin typeface="Calibri"/>
                        </a:rPr>
                        <a:t>Franzon</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r>
                        <a:rPr lang="en-US" sz="1200" b="1" i="0" u="none" strike="noStrike" dirty="0">
                          <a:solidFill>
                            <a:srgbClr val="000000"/>
                          </a:solidFill>
                          <a:effectLst/>
                          <a:latin typeface="Calibri" panose="020F0502020204030204" pitchFamily="34" charset="0"/>
                        </a:rPr>
                        <a:t>Pediatrics</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61843614"/>
                  </a:ext>
                </a:extLst>
              </a:tr>
              <a:tr h="189400">
                <a:tc>
                  <a:txBody>
                    <a:bodyPr/>
                    <a:lstStyle/>
                    <a:p>
                      <a:pPr algn="l" fontAlgn="b"/>
                      <a:r>
                        <a:rPr lang="en-US" sz="1200" b="0" i="0" u="none" strike="noStrike" dirty="0">
                          <a:solidFill>
                            <a:srgbClr val="000000"/>
                          </a:solidFill>
                          <a:effectLst/>
                          <a:latin typeface="Calibri"/>
                        </a:rPr>
                        <a:t>Hope Caughron</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Fellow</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8798897"/>
                  </a:ext>
                </a:extLst>
              </a:tr>
              <a:tr h="189400">
                <a:tc>
                  <a:txBody>
                    <a:bodyPr/>
                    <a:lstStyle/>
                    <a:p>
                      <a:pPr algn="l" fontAlgn="b"/>
                      <a:r>
                        <a:rPr lang="en-US" sz="1200" b="0" i="0" u="none" strike="noStrike" dirty="0">
                          <a:solidFill>
                            <a:srgbClr val="000000"/>
                          </a:solidFill>
                          <a:effectLst/>
                          <a:latin typeface="Calibri"/>
                        </a:rPr>
                        <a:t>Sven </a:t>
                      </a:r>
                      <a:r>
                        <a:rPr lang="en-US" sz="1200" b="0" i="0" u="none" strike="noStrike" dirty="0" err="1">
                          <a:solidFill>
                            <a:srgbClr val="000000"/>
                          </a:solidFill>
                          <a:effectLst/>
                          <a:latin typeface="Calibri"/>
                        </a:rPr>
                        <a:t>Walderich</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Senior Resident</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0458244"/>
                  </a:ext>
                </a:extLst>
              </a:tr>
              <a:tr h="189400">
                <a:tc>
                  <a:txBody>
                    <a:bodyPr/>
                    <a:lstStyle/>
                    <a:p>
                      <a:pPr algn="l" fontAlgn="b"/>
                      <a:r>
                        <a:rPr lang="en-US" sz="1200" b="0" i="0" u="none" strike="noStrike" dirty="0">
                          <a:solidFill>
                            <a:srgbClr val="000000"/>
                          </a:solidFill>
                          <a:effectLst/>
                          <a:latin typeface="Calibri"/>
                        </a:rPr>
                        <a:t>Alexis Colley</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a:rPr>
                        <a:t>Surgical Resident</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4026987"/>
                  </a:ext>
                </a:extLst>
              </a:tr>
              <a:tr h="189400">
                <a:tc>
                  <a:txBody>
                    <a:bodyPr/>
                    <a:lstStyle/>
                    <a:p>
                      <a:pPr algn="l" fontAlgn="b"/>
                      <a:r>
                        <a:rPr lang="en-US" sz="1200" b="0" i="0" u="none" strike="noStrike" dirty="0">
                          <a:solidFill>
                            <a:srgbClr val="000000"/>
                          </a:solidFill>
                          <a:effectLst/>
                          <a:latin typeface="Calibri"/>
                        </a:rPr>
                        <a:t>Lekshmi Santosh</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Pulmonary/CC</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6335322"/>
                  </a:ext>
                </a:extLst>
              </a:tr>
              <a:tr h="189400">
                <a:tc>
                  <a:txBody>
                    <a:bodyPr/>
                    <a:lstStyle/>
                    <a:p>
                      <a:pPr algn="l" fontAlgn="b"/>
                      <a:r>
                        <a:rPr lang="en-US" sz="1200" b="0" i="0" u="none" strike="noStrike" dirty="0">
                          <a:solidFill>
                            <a:srgbClr val="000000"/>
                          </a:solidFill>
                          <a:effectLst/>
                          <a:latin typeface="Calibri"/>
                        </a:rPr>
                        <a:t>Sun Dai</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Gastroenterology</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9150175"/>
                  </a:ext>
                </a:extLst>
              </a:tr>
              <a:tr h="189400">
                <a:tc>
                  <a:txBody>
                    <a:bodyPr/>
                    <a:lstStyle/>
                    <a:p>
                      <a:pPr algn="l" fontAlgn="b"/>
                      <a:r>
                        <a:rPr lang="en-US" sz="1200" b="0" i="0" u="none" strike="noStrike" dirty="0">
                          <a:solidFill>
                            <a:srgbClr val="000000"/>
                          </a:solidFill>
                          <a:effectLst/>
                          <a:latin typeface="Calibri"/>
                        </a:rPr>
                        <a:t>Bobby Tay</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Orthopedics</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2457429"/>
                  </a:ext>
                </a:extLst>
              </a:tr>
              <a:tr h="189400">
                <a:tc>
                  <a:txBody>
                    <a:bodyPr/>
                    <a:lstStyle/>
                    <a:p>
                      <a:pPr algn="l" fontAlgn="b"/>
                      <a:r>
                        <a:rPr lang="en-US" sz="1200" b="0" i="0" u="none" strike="noStrike" dirty="0">
                          <a:solidFill>
                            <a:srgbClr val="000000"/>
                          </a:solidFill>
                          <a:effectLst/>
                          <a:latin typeface="Calibri"/>
                        </a:rPr>
                        <a:t>Sarah LaHue</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Neurology</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6324737"/>
                  </a:ext>
                </a:extLst>
              </a:tr>
              <a:tr h="189400">
                <a:tc>
                  <a:txBody>
                    <a:bodyPr/>
                    <a:lstStyle/>
                    <a:p>
                      <a:pPr algn="l" fontAlgn="b"/>
                      <a:r>
                        <a:rPr lang="en-US" sz="1200" b="0" i="0" u="none" strike="noStrike" dirty="0">
                          <a:solidFill>
                            <a:srgbClr val="000000"/>
                          </a:solidFill>
                          <a:effectLst/>
                          <a:latin typeface="Calibri"/>
                        </a:rPr>
                        <a:t>Amy Fiedler</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Cardiothoracic surgery</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no</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x</a:t>
                      </a: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094" marR="8094" marT="8094" marB="3885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800343"/>
                  </a:ext>
                </a:extLst>
              </a:tr>
            </a:tbl>
          </a:graphicData>
        </a:graphic>
      </p:graphicFrame>
    </p:spTree>
    <p:extLst>
      <p:ext uri="{BB962C8B-B14F-4D97-AF65-F5344CB8AC3E}">
        <p14:creationId xmlns:p14="http://schemas.microsoft.com/office/powerpoint/2010/main" val="6995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a:xfrm>
            <a:off x="331106" y="260716"/>
            <a:ext cx="10952356" cy="420321"/>
          </a:xfrm>
        </p:spPr>
        <p:txBody>
          <a:bodyPr>
            <a:normAutofit fontScale="90000"/>
          </a:bodyPr>
          <a:lstStyle/>
          <a:p>
            <a:r>
              <a:rPr lang="en-US" sz="3200" b="1" dirty="0"/>
              <a:t>Interviews – Physicians Summary</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429322" y="1825625"/>
            <a:ext cx="11457878" cy="4351338"/>
          </a:xfrm>
        </p:spPr>
        <p:txBody>
          <a:bodyPr vert="horz" lIns="91440" tIns="45720" rIns="91440" bIns="45720" rtlCol="0" anchor="t">
            <a:normAutofit/>
          </a:bodyPr>
          <a:lstStyle/>
          <a:p>
            <a:r>
              <a:rPr lang="en-US" b="1" dirty="0"/>
              <a:t>100% </a:t>
            </a:r>
            <a:r>
              <a:rPr lang="en-US" dirty="0"/>
              <a:t>use CPO to monitor for desaturation</a:t>
            </a:r>
          </a:p>
          <a:p>
            <a:r>
              <a:rPr lang="en-US" b="1" dirty="0"/>
              <a:t>50% </a:t>
            </a:r>
            <a:r>
              <a:rPr lang="en-US" dirty="0"/>
              <a:t>use CPO as a surrogate for a higher level of care </a:t>
            </a:r>
          </a:p>
          <a:p>
            <a:r>
              <a:rPr lang="en-US" b="1" dirty="0"/>
              <a:t>64% </a:t>
            </a:r>
            <a:r>
              <a:rPr lang="en-US" dirty="0"/>
              <a:t>agreed CPO is overordered</a:t>
            </a:r>
          </a:p>
          <a:p>
            <a:r>
              <a:rPr lang="en-US" b="1" dirty="0"/>
              <a:t>&gt;70% </a:t>
            </a:r>
            <a:r>
              <a:rPr lang="en-US" dirty="0"/>
              <a:t>felt CPO is not discontinued appropriately and left longer than needed</a:t>
            </a:r>
          </a:p>
          <a:p>
            <a:r>
              <a:rPr lang="en-US" b="1" dirty="0"/>
              <a:t>&gt;50% </a:t>
            </a:r>
            <a:r>
              <a:rPr lang="en-US" dirty="0"/>
              <a:t>favor developing an Apex order set to guide ordering and discontinuation of CPO</a:t>
            </a:r>
          </a:p>
          <a:p>
            <a:r>
              <a:rPr lang="en-US" b="1" dirty="0">
                <a:cs typeface="Calibri" panose="020F0502020204030204"/>
              </a:rPr>
              <a:t>36%</a:t>
            </a:r>
            <a:r>
              <a:rPr lang="en-US">
                <a:cs typeface="Calibri" panose="020F0502020204030204"/>
              </a:rPr>
              <a:t> refer to nursing as guidance of when to discontinue CPO</a:t>
            </a:r>
          </a:p>
          <a:p>
            <a:endParaRPr lang="en-US" dirty="0">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739406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C3CBC-DE1B-4A8A-B5C2-FED1659E485E}"/>
              </a:ext>
            </a:extLst>
          </p:cNvPr>
          <p:cNvSpPr>
            <a:spLocks noGrp="1"/>
          </p:cNvSpPr>
          <p:nvPr>
            <p:ph type="title"/>
          </p:nvPr>
        </p:nvSpPr>
        <p:spPr>
          <a:xfrm>
            <a:off x="110101" y="189280"/>
            <a:ext cx="10515600" cy="361706"/>
          </a:xfrm>
        </p:spPr>
        <p:txBody>
          <a:bodyPr>
            <a:noAutofit/>
          </a:bodyPr>
          <a:lstStyle/>
          <a:p>
            <a:r>
              <a:rPr lang="en-US" sz="3200" b="1" dirty="0"/>
              <a:t>Interview recommendations: ZSFGH Order Sets</a:t>
            </a:r>
          </a:p>
        </p:txBody>
      </p:sp>
      <p:pic>
        <p:nvPicPr>
          <p:cNvPr id="4" name="Content Placeholder 3" descr="Graphical user interface, text, application, email&#10;&#10;Description automatically generated">
            <a:extLst>
              <a:ext uri="{FF2B5EF4-FFF2-40B4-BE49-F238E27FC236}">
                <a16:creationId xmlns:a16="http://schemas.microsoft.com/office/drawing/2014/main" id="{697AF968-7305-4501-AC9D-4C0AB5A37A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885" y="1001818"/>
            <a:ext cx="6041410" cy="3802935"/>
          </a:xfrm>
          <a:prstGeom prst="rect">
            <a:avLst/>
          </a:prstGeom>
        </p:spPr>
      </p:pic>
      <p:pic>
        <p:nvPicPr>
          <p:cNvPr id="5" name="Picture 4" descr="Text&#10;&#10;Description automatically generated">
            <a:extLst>
              <a:ext uri="{FF2B5EF4-FFF2-40B4-BE49-F238E27FC236}">
                <a16:creationId xmlns:a16="http://schemas.microsoft.com/office/drawing/2014/main" id="{CF5177B1-F078-4C83-BF7C-7A76A1ADB1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0205" y="2241323"/>
            <a:ext cx="5199940" cy="2563430"/>
          </a:xfrm>
          <a:prstGeom prst="rect">
            <a:avLst/>
          </a:prstGeom>
        </p:spPr>
      </p:pic>
      <p:pic>
        <p:nvPicPr>
          <p:cNvPr id="6" name="Picture 5" descr="Graphical user interface, text, application, email&#10;&#10;Description automatically generated">
            <a:extLst>
              <a:ext uri="{FF2B5EF4-FFF2-40B4-BE49-F238E27FC236}">
                <a16:creationId xmlns:a16="http://schemas.microsoft.com/office/drawing/2014/main" id="{CA1CBFE2-D475-4B65-9647-AA76B355E2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1456" y="4891330"/>
            <a:ext cx="7565617" cy="1769313"/>
          </a:xfrm>
          <a:prstGeom prst="rect">
            <a:avLst/>
          </a:prstGeom>
        </p:spPr>
      </p:pic>
    </p:spTree>
    <p:extLst>
      <p:ext uri="{BB962C8B-B14F-4D97-AF65-F5344CB8AC3E}">
        <p14:creationId xmlns:p14="http://schemas.microsoft.com/office/powerpoint/2010/main" val="3062598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a:xfrm>
            <a:off x="351692" y="-83910"/>
            <a:ext cx="10936794" cy="810741"/>
          </a:xfrm>
        </p:spPr>
        <p:txBody>
          <a:bodyPr/>
          <a:lstStyle/>
          <a:p>
            <a:r>
              <a:rPr lang="en-US" sz="3200" b="1" dirty="0"/>
              <a:t>Interviews – Frontline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351692" y="938893"/>
            <a:ext cx="11641016" cy="5723164"/>
          </a:xfrm>
        </p:spPr>
        <p:txBody>
          <a:bodyPr vert="horz" lIns="91440" tIns="45720" rIns="91440" bIns="45720" rtlCol="0" anchor="t">
            <a:normAutofit fontScale="92500" lnSpcReduction="10000"/>
          </a:bodyPr>
          <a:lstStyle/>
          <a:p>
            <a:r>
              <a:rPr lang="en-US" dirty="0"/>
              <a:t>The burden of alarms is unsafe, there is alarm fatigue. </a:t>
            </a:r>
          </a:p>
          <a:p>
            <a:pPr marL="0" indent="0">
              <a:buNone/>
            </a:pPr>
            <a:endParaRPr lang="en-US" dirty="0"/>
          </a:p>
          <a:p>
            <a:r>
              <a:rPr lang="en-US" dirty="0"/>
              <a:t>Guidance for providers on when to order and discontinue CPO is needed.</a:t>
            </a:r>
          </a:p>
          <a:p>
            <a:r>
              <a:rPr lang="en-US" dirty="0"/>
              <a:t>CPO is used by providers as a surrogate for “someone is watching the patient”.</a:t>
            </a:r>
          </a:p>
          <a:p>
            <a:r>
              <a:rPr lang="en-US" dirty="0"/>
              <a:t> The level of care (floor, TCU, ICU) depends on how frequent the patient needs an RN assessment/care, which is not replaced by CPO.</a:t>
            </a:r>
          </a:p>
          <a:p>
            <a:endParaRPr lang="en-US" dirty="0"/>
          </a:p>
          <a:p>
            <a:r>
              <a:rPr lang="en-US" dirty="0"/>
              <a:t>Monitor tech input: “we are not seeing the patients, just the numbers”. Communication with the bedside RN is crucial. CPO monitoring should be decentralized. </a:t>
            </a:r>
          </a:p>
          <a:p>
            <a:r>
              <a:rPr lang="en-US" dirty="0"/>
              <a:t>RN input: CPO is tenuous, dynamic, the time gap in communication causes inefficiencies. CPO should be decentralized.</a:t>
            </a:r>
          </a:p>
          <a:p>
            <a:endParaRPr lang="en-US" dirty="0"/>
          </a:p>
          <a:p>
            <a:r>
              <a:rPr lang="en-US" dirty="0"/>
              <a:t>Formal training for RNs and PCAs on troubleshooting CPO would be beneficial. </a:t>
            </a:r>
          </a:p>
        </p:txBody>
      </p:sp>
    </p:spTree>
    <p:extLst>
      <p:ext uri="{BB962C8B-B14F-4D97-AF65-F5344CB8AC3E}">
        <p14:creationId xmlns:p14="http://schemas.microsoft.com/office/powerpoint/2010/main" val="419912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a:xfrm>
            <a:off x="281353" y="0"/>
            <a:ext cx="10515600" cy="944014"/>
          </a:xfrm>
        </p:spPr>
        <p:txBody>
          <a:bodyPr/>
          <a:lstStyle/>
          <a:p>
            <a:r>
              <a:rPr lang="en-US" sz="3200" b="1" dirty="0"/>
              <a:t>Interviews – ways CPO could be improved </a:t>
            </a:r>
            <a:endParaRPr lang="en-US" sz="2800" dirty="0"/>
          </a:p>
        </p:txBody>
      </p:sp>
      <p:sp>
        <p:nvSpPr>
          <p:cNvPr id="2" name="Content Placeholder 1">
            <a:extLst>
              <a:ext uri="{FF2B5EF4-FFF2-40B4-BE49-F238E27FC236}">
                <a16:creationId xmlns:a16="http://schemas.microsoft.com/office/drawing/2014/main" id="{FEBBE9B7-F008-4080-A885-FE42EA65322A}"/>
              </a:ext>
            </a:extLst>
          </p:cNvPr>
          <p:cNvSpPr>
            <a:spLocks noGrp="1"/>
          </p:cNvSpPr>
          <p:nvPr>
            <p:ph sz="half" idx="2"/>
          </p:nvPr>
        </p:nvSpPr>
        <p:spPr>
          <a:xfrm>
            <a:off x="839788" y="1690688"/>
            <a:ext cx="5157787" cy="4498975"/>
          </a:xfrm>
        </p:spPr>
        <p:txBody>
          <a:bodyPr>
            <a:normAutofit fontScale="62500" lnSpcReduction="20000"/>
          </a:bodyPr>
          <a:lstStyle/>
          <a:p>
            <a:pPr marL="0" indent="0">
              <a:buNone/>
            </a:pPr>
            <a:r>
              <a:rPr lang="en-US" b="1" dirty="0"/>
              <a:t>Equipment</a:t>
            </a:r>
          </a:p>
          <a:p>
            <a:pPr marL="171450" indent="-171450"/>
            <a:r>
              <a:rPr lang="en-US" dirty="0"/>
              <a:t>Better equipment (cables)</a:t>
            </a:r>
          </a:p>
          <a:p>
            <a:pPr marL="171450" indent="-171450">
              <a:buFont typeface="Arial" panose="020B0604020202020204" pitchFamily="34" charset="0"/>
              <a:buChar char="•"/>
            </a:pPr>
            <a:r>
              <a:rPr lang="en-US" dirty="0"/>
              <a:t>Training on CPO placement and troubleshooting</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CPO ordering</a:t>
            </a:r>
          </a:p>
          <a:p>
            <a:r>
              <a:rPr lang="en-US" dirty="0"/>
              <a:t>Apex order set as a guide</a:t>
            </a:r>
          </a:p>
          <a:p>
            <a:pPr marL="171450" indent="-171450">
              <a:buFont typeface="Arial" panose="020B0604020202020204" pitchFamily="34" charset="0"/>
              <a:buChar char="•"/>
            </a:pPr>
            <a:r>
              <a:rPr lang="en-US" dirty="0"/>
              <a:t>Guidelines and education of when CPO should be ordered and discontinued</a:t>
            </a:r>
          </a:p>
          <a:p>
            <a:pPr marL="171450" indent="-171450">
              <a:buFont typeface="Arial" panose="020B0604020202020204" pitchFamily="34" charset="0"/>
              <a:buChar char="•"/>
            </a:pPr>
            <a:r>
              <a:rPr lang="en-US" dirty="0"/>
              <a:t>NDP for discontinuation</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Alarm fatigue</a:t>
            </a:r>
          </a:p>
          <a:p>
            <a:pPr marL="171450" indent="-171450">
              <a:buFont typeface="Arial" panose="020B0604020202020204" pitchFamily="34" charset="0"/>
              <a:buChar char="•"/>
            </a:pPr>
            <a:r>
              <a:rPr lang="en-US" dirty="0"/>
              <a:t>Less alarms for bedside staff and monitor techs</a:t>
            </a:r>
          </a:p>
          <a:p>
            <a:pPr marL="171450" indent="-171450">
              <a:buFont typeface="Arial" panose="020B0604020202020204" pitchFamily="34" charset="0"/>
              <a:buChar char="•"/>
            </a:pPr>
            <a:r>
              <a:rPr lang="en-US" dirty="0"/>
              <a:t>Less alarms in patient room without compromising patient safety</a:t>
            </a:r>
          </a:p>
          <a:p>
            <a:endParaRPr lang="en-US" dirty="0"/>
          </a:p>
        </p:txBody>
      </p:sp>
      <p:sp>
        <p:nvSpPr>
          <p:cNvPr id="6" name="Content Placeholder 5">
            <a:extLst>
              <a:ext uri="{FF2B5EF4-FFF2-40B4-BE49-F238E27FC236}">
                <a16:creationId xmlns:a16="http://schemas.microsoft.com/office/drawing/2014/main" id="{C062D90B-2CF4-42E4-BB3C-9C249A1E85B1}"/>
              </a:ext>
            </a:extLst>
          </p:cNvPr>
          <p:cNvSpPr>
            <a:spLocks noGrp="1"/>
          </p:cNvSpPr>
          <p:nvPr>
            <p:ph sz="quarter" idx="4"/>
          </p:nvPr>
        </p:nvSpPr>
        <p:spPr>
          <a:xfrm>
            <a:off x="6172200" y="1690688"/>
            <a:ext cx="5183188" cy="4498975"/>
          </a:xfrm>
        </p:spPr>
        <p:txBody>
          <a:bodyPr>
            <a:normAutofit fontScale="62500" lnSpcReduction="20000"/>
          </a:bodyPr>
          <a:lstStyle/>
          <a:p>
            <a:pPr marL="0" indent="0">
              <a:buFont typeface="Arial" panose="020B0604020202020204" pitchFamily="34" charset="0"/>
              <a:buNone/>
            </a:pPr>
            <a:r>
              <a:rPr lang="en-US" b="1" dirty="0"/>
              <a:t>Other modes of monitoring suggested</a:t>
            </a:r>
          </a:p>
          <a:p>
            <a:pPr marL="171450" indent="-171450">
              <a:buFont typeface="Arial" panose="020B0604020202020204" pitchFamily="34" charset="0"/>
              <a:buChar char="•"/>
            </a:pPr>
            <a:r>
              <a:rPr lang="en-US" dirty="0"/>
              <a:t>Capnography</a:t>
            </a:r>
          </a:p>
          <a:p>
            <a:pPr marL="171450" indent="-171450">
              <a:buFont typeface="Arial" panose="020B0604020202020204" pitchFamily="34" charset="0"/>
              <a:buChar char="•"/>
            </a:pPr>
            <a:r>
              <a:rPr lang="en-US" dirty="0"/>
              <a:t>Video monitoring</a:t>
            </a:r>
          </a:p>
          <a:p>
            <a:pPr marL="171450" indent="-171450">
              <a:buFont typeface="Arial" panose="020B0604020202020204" pitchFamily="34" charset="0"/>
              <a:buChar char="•"/>
            </a:pPr>
            <a:r>
              <a:rPr lang="en-US" dirty="0"/>
              <a:t>Wireless monitoring</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Other</a:t>
            </a:r>
          </a:p>
          <a:p>
            <a:pPr marL="171450" indent="-171450">
              <a:buFont typeface="Arial" panose="020B0604020202020204" pitchFamily="34" charset="0"/>
              <a:buChar char="•"/>
            </a:pPr>
            <a:r>
              <a:rPr lang="en-US" dirty="0"/>
              <a:t>Have other probes (forehead) easily available</a:t>
            </a:r>
          </a:p>
          <a:p>
            <a:pPr marL="171450" indent="-171450">
              <a:buFont typeface="Arial" panose="020B0604020202020204" pitchFamily="34" charset="0"/>
              <a:buChar char="•"/>
            </a:pPr>
            <a:r>
              <a:rPr lang="en-US" dirty="0"/>
              <a:t>Better documentation of probe placement for best saturation</a:t>
            </a:r>
          </a:p>
          <a:p>
            <a:pPr marL="171450" indent="-171450">
              <a:buFont typeface="Arial" panose="020B0604020202020204" pitchFamily="34" charset="0"/>
              <a:buChar char="•"/>
            </a:pPr>
            <a:r>
              <a:rPr lang="en-US" dirty="0"/>
              <a:t>Better way to filter out false positives</a:t>
            </a:r>
          </a:p>
          <a:p>
            <a:pPr marL="171450" indent="-171450">
              <a:buFont typeface="Arial" panose="020B0604020202020204" pitchFamily="34" charset="0"/>
              <a:buChar char="•"/>
            </a:pPr>
            <a:r>
              <a:rPr lang="en-US" dirty="0"/>
              <a:t>Protocol for alarm escalation and resolution</a:t>
            </a:r>
          </a:p>
          <a:p>
            <a:pPr marL="171450" indent="-171450">
              <a:buFont typeface="Arial" panose="020B0604020202020204" pitchFamily="34" charset="0"/>
              <a:buChar char="•"/>
            </a:pPr>
            <a:r>
              <a:rPr lang="en-US" dirty="0"/>
              <a:t>Decentralize CPO</a:t>
            </a:r>
          </a:p>
          <a:p>
            <a:endParaRPr lang="en-US" dirty="0"/>
          </a:p>
        </p:txBody>
      </p:sp>
    </p:spTree>
    <p:extLst>
      <p:ext uri="{BB962C8B-B14F-4D97-AF65-F5344CB8AC3E}">
        <p14:creationId xmlns:p14="http://schemas.microsoft.com/office/powerpoint/2010/main" val="124437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a:xfrm>
            <a:off x="254568" y="0"/>
            <a:ext cx="10824710" cy="832338"/>
          </a:xfrm>
        </p:spPr>
        <p:txBody>
          <a:bodyPr/>
          <a:lstStyle/>
          <a:p>
            <a:r>
              <a:rPr lang="en-US" sz="3200" b="1" dirty="0"/>
              <a:t>Interviews – which patients need CPO?</a:t>
            </a:r>
            <a:endParaRPr lang="en-US" sz="2800" dirty="0"/>
          </a:p>
        </p:txBody>
      </p:sp>
      <p:sp>
        <p:nvSpPr>
          <p:cNvPr id="2" name="Content Placeholder 1">
            <a:extLst>
              <a:ext uri="{FF2B5EF4-FFF2-40B4-BE49-F238E27FC236}">
                <a16:creationId xmlns:a16="http://schemas.microsoft.com/office/drawing/2014/main" id="{FEBBE9B7-F008-4080-A885-FE42EA65322A}"/>
              </a:ext>
            </a:extLst>
          </p:cNvPr>
          <p:cNvSpPr>
            <a:spLocks noGrp="1"/>
          </p:cNvSpPr>
          <p:nvPr>
            <p:ph sz="half" idx="2"/>
          </p:nvPr>
        </p:nvSpPr>
        <p:spPr>
          <a:xfrm>
            <a:off x="530678" y="1690688"/>
            <a:ext cx="5466897" cy="4498975"/>
          </a:xfrm>
        </p:spPr>
        <p:txBody>
          <a:bodyPr>
            <a:normAutofit fontScale="62500" lnSpcReduction="20000"/>
          </a:bodyPr>
          <a:lstStyle/>
          <a:p>
            <a:pPr marL="0" indent="0">
              <a:buNone/>
            </a:pPr>
            <a:r>
              <a:rPr lang="en-US" b="1" dirty="0"/>
              <a:t>Which patients need CPO?</a:t>
            </a:r>
          </a:p>
          <a:p>
            <a:r>
              <a:rPr lang="en-US" dirty="0"/>
              <a:t>Post-operative, recovering from sedation</a:t>
            </a:r>
          </a:p>
          <a:p>
            <a:r>
              <a:rPr lang="en-US" dirty="0"/>
              <a:t>On opioids (wide range, from PO to PCA), at risk for decreased opioid clearance (older age, renal failure)</a:t>
            </a:r>
          </a:p>
          <a:p>
            <a:r>
              <a:rPr lang="en-US" dirty="0"/>
              <a:t>With known or suspected OSA, central sleep apnea, obesity hypoventilation syndrome</a:t>
            </a:r>
          </a:p>
          <a:p>
            <a:r>
              <a:rPr lang="en-US" dirty="0"/>
              <a:t>With an acute respiratory problem  (pneumonia, pulmonary embolism, decompensated heart failure)</a:t>
            </a:r>
          </a:p>
          <a:p>
            <a:r>
              <a:rPr lang="en-US" dirty="0"/>
              <a:t>Undergoing titration of  medications that can cause desaturation (e.g. pulmonary hypertension therapies)</a:t>
            </a:r>
          </a:p>
          <a:p>
            <a:r>
              <a:rPr lang="en-US" dirty="0"/>
              <a:t>Airway problems (airway obstruction)</a:t>
            </a:r>
          </a:p>
          <a:p>
            <a:r>
              <a:rPr lang="en-US" dirty="0"/>
              <a:t>At risk for aspiration (limited ability to handle secretions, acute post-stroke)</a:t>
            </a:r>
          </a:p>
          <a:p>
            <a:r>
              <a:rPr lang="en-US" dirty="0"/>
              <a:t>At risk for rapid decompensation (HFNC, tracheostomy)</a:t>
            </a:r>
          </a:p>
          <a:p>
            <a:r>
              <a:rPr lang="en-US" dirty="0"/>
              <a:t>With a worsening trajectory (new or increasing oxygen needs)</a:t>
            </a:r>
          </a:p>
          <a:p>
            <a:pPr marL="0" indent="0">
              <a:buNone/>
            </a:pPr>
            <a:endParaRPr lang="en-US" dirty="0"/>
          </a:p>
          <a:p>
            <a:endParaRPr lang="en-US" dirty="0"/>
          </a:p>
          <a:p>
            <a:endParaRPr lang="en-US" dirty="0"/>
          </a:p>
        </p:txBody>
      </p:sp>
      <p:sp>
        <p:nvSpPr>
          <p:cNvPr id="7" name="Content Placeholder 1">
            <a:extLst>
              <a:ext uri="{FF2B5EF4-FFF2-40B4-BE49-F238E27FC236}">
                <a16:creationId xmlns:a16="http://schemas.microsoft.com/office/drawing/2014/main" id="{24FD72E1-7DB3-CE97-9C20-C50E9D6B0DEE}"/>
              </a:ext>
            </a:extLst>
          </p:cNvPr>
          <p:cNvSpPr txBox="1">
            <a:spLocks/>
          </p:cNvSpPr>
          <p:nvPr/>
        </p:nvSpPr>
        <p:spPr>
          <a:xfrm>
            <a:off x="6699024" y="1622652"/>
            <a:ext cx="5157787" cy="343104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When can CPO be discontinued?</a:t>
            </a:r>
          </a:p>
          <a:p>
            <a:r>
              <a:rPr lang="en-US" dirty="0"/>
              <a:t>After a period (24-48-72 </a:t>
            </a:r>
            <a:r>
              <a:rPr lang="en-US" dirty="0" err="1"/>
              <a:t>hr</a:t>
            </a:r>
            <a:r>
              <a:rPr lang="en-US" dirty="0"/>
              <a:t>) of stability (no desaturation)</a:t>
            </a:r>
          </a:p>
          <a:p>
            <a:r>
              <a:rPr lang="en-US" dirty="0"/>
              <a:t>Not until discharge in patients at risk for rapid decompensation</a:t>
            </a:r>
          </a:p>
          <a:p>
            <a:r>
              <a:rPr lang="en-US" dirty="0"/>
              <a:t>Not until discharge in patients with nocturnal desaturation from known/suspected OSA</a:t>
            </a:r>
          </a:p>
          <a:p>
            <a:endParaRPr lang="en-US" dirty="0"/>
          </a:p>
          <a:p>
            <a:endParaRPr lang="en-US" dirty="0"/>
          </a:p>
        </p:txBody>
      </p:sp>
      <p:sp>
        <p:nvSpPr>
          <p:cNvPr id="8" name="TextBox 7">
            <a:extLst>
              <a:ext uri="{FF2B5EF4-FFF2-40B4-BE49-F238E27FC236}">
                <a16:creationId xmlns:a16="http://schemas.microsoft.com/office/drawing/2014/main" id="{95B116E4-F9A8-8D09-E800-36BFBF828D04}"/>
              </a:ext>
            </a:extLst>
          </p:cNvPr>
          <p:cNvSpPr txBox="1"/>
          <p:nvPr/>
        </p:nvSpPr>
        <p:spPr>
          <a:xfrm>
            <a:off x="6849834" y="5422588"/>
            <a:ext cx="5157787" cy="923330"/>
          </a:xfrm>
          <a:prstGeom prst="rect">
            <a:avLst/>
          </a:prstGeom>
          <a:noFill/>
        </p:spPr>
        <p:txBody>
          <a:bodyPr wrap="square" rtlCol="0">
            <a:spAutoFit/>
          </a:bodyPr>
          <a:lstStyle/>
          <a:p>
            <a:r>
              <a:rPr lang="en-US" dirty="0"/>
              <a:t>Altered mental status/confusion: some advocate CPO, others removal of devices that can worsen delirium or compromise mobility</a:t>
            </a:r>
          </a:p>
        </p:txBody>
      </p:sp>
    </p:spTree>
    <p:extLst>
      <p:ext uri="{BB962C8B-B14F-4D97-AF65-F5344CB8AC3E}">
        <p14:creationId xmlns:p14="http://schemas.microsoft.com/office/powerpoint/2010/main" val="666352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5FF4D-F8AD-4770-BAD1-561A0ADE954C}"/>
              </a:ext>
            </a:extLst>
          </p:cNvPr>
          <p:cNvSpPr>
            <a:spLocks noGrp="1"/>
          </p:cNvSpPr>
          <p:nvPr>
            <p:ph type="title"/>
          </p:nvPr>
        </p:nvSpPr>
        <p:spPr/>
        <p:txBody>
          <a:bodyPr/>
          <a:lstStyle/>
          <a:p>
            <a:r>
              <a:rPr lang="en-US" dirty="0"/>
              <a:t>III. </a:t>
            </a:r>
            <a:r>
              <a:rPr lang="en-US" dirty="0" err="1"/>
              <a:t>APeX</a:t>
            </a:r>
            <a:r>
              <a:rPr lang="en-US" dirty="0"/>
              <a:t> Reports</a:t>
            </a:r>
          </a:p>
        </p:txBody>
      </p:sp>
      <p:sp>
        <p:nvSpPr>
          <p:cNvPr id="3" name="Text Placeholder 2">
            <a:extLst>
              <a:ext uri="{FF2B5EF4-FFF2-40B4-BE49-F238E27FC236}">
                <a16:creationId xmlns:a16="http://schemas.microsoft.com/office/drawing/2014/main" id="{E712358B-7AB2-4B46-BC97-ABEADEDEF79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89426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65" y="122975"/>
            <a:ext cx="10786535" cy="535531"/>
          </a:xfrm>
        </p:spPr>
        <p:txBody>
          <a:bodyPr/>
          <a:lstStyle/>
          <a:p>
            <a:r>
              <a:rPr lang="en-US" sz="3200" b="1" dirty="0" err="1"/>
              <a:t>APeX</a:t>
            </a:r>
            <a:r>
              <a:rPr lang="en-US" sz="3200" b="1" dirty="0"/>
              <a:t> Reports (new clarity report request)</a:t>
            </a:r>
          </a:p>
        </p:txBody>
      </p:sp>
      <p:sp>
        <p:nvSpPr>
          <p:cNvPr id="6" name="Content Placeholder 5">
            <a:extLst>
              <a:ext uri="{FF2B5EF4-FFF2-40B4-BE49-F238E27FC236}">
                <a16:creationId xmlns:a16="http://schemas.microsoft.com/office/drawing/2014/main" id="{459911B2-21D8-452B-BA35-F6EBED3384CA}"/>
              </a:ext>
            </a:extLst>
          </p:cNvPr>
          <p:cNvSpPr>
            <a:spLocks noGrp="1"/>
          </p:cNvSpPr>
          <p:nvPr>
            <p:ph idx="1"/>
          </p:nvPr>
        </p:nvSpPr>
        <p:spPr>
          <a:xfrm>
            <a:off x="157965" y="939860"/>
            <a:ext cx="11876070" cy="6199494"/>
          </a:xfrm>
        </p:spPr>
        <p: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Clarity Report Objectives</a:t>
            </a:r>
            <a:r>
              <a:rPr lang="en-US" sz="18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Know at any given time, how many patients are on CPO, specifically from which service, unit with relationship to hospital discharge to determine if a patient is being monitored appropriately.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As the number of patients on CPO have increased,  we need to determine the magnitude of the increase and whether there is appropriate CPO capacity on each unit as per the designated license.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These data points will also assist with understanding the current CPO patient to technician ratio, as well as inform pre and post measurements of success for current improvement interventions as recommended by the clinical CPO care model group.</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Apex report elements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Provider</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Ordering and authorizing</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Average daily census (midnight vs. hourly/total CPO hours)</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Service line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Department</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How many are on CPO on day of DC</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How often are patient on CPO at the day of DC</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Patient Demographics</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Age</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Diagnosis</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***Medications (PCA, epidural, IV narcotics infusion)</a:t>
            </a:r>
          </a:p>
          <a:p>
            <a:endParaRPr lang="en-US" dirty="0"/>
          </a:p>
        </p:txBody>
      </p:sp>
    </p:spTree>
    <p:extLst>
      <p:ext uri="{BB962C8B-B14F-4D97-AF65-F5344CB8AC3E}">
        <p14:creationId xmlns:p14="http://schemas.microsoft.com/office/powerpoint/2010/main" val="422431094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0ABB-365A-41A1-842A-D5152E883D08}"/>
              </a:ext>
            </a:extLst>
          </p:cNvPr>
          <p:cNvSpPr>
            <a:spLocks noGrp="1"/>
          </p:cNvSpPr>
          <p:nvPr>
            <p:ph type="title"/>
          </p:nvPr>
        </p:nvSpPr>
        <p:spPr/>
        <p:txBody>
          <a:bodyPr/>
          <a:lstStyle/>
          <a:p>
            <a:r>
              <a:rPr lang="en-US" dirty="0"/>
              <a:t>IV. Next Steps</a:t>
            </a:r>
          </a:p>
        </p:txBody>
      </p:sp>
      <p:sp>
        <p:nvSpPr>
          <p:cNvPr id="3" name="Text Placeholder 2">
            <a:extLst>
              <a:ext uri="{FF2B5EF4-FFF2-40B4-BE49-F238E27FC236}">
                <a16:creationId xmlns:a16="http://schemas.microsoft.com/office/drawing/2014/main" id="{11AA26A5-3508-40CA-94D0-83BD9ECB90B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6645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53824-039C-44F3-BCC3-D859A8A1EFD7}"/>
              </a:ext>
            </a:extLst>
          </p:cNvPr>
          <p:cNvSpPr>
            <a:spLocks noGrp="1"/>
          </p:cNvSpPr>
          <p:nvPr>
            <p:ph type="title"/>
          </p:nvPr>
        </p:nvSpPr>
        <p:spPr/>
        <p:txBody>
          <a:bodyPr/>
          <a:lstStyle/>
          <a:p>
            <a:r>
              <a:rPr lang="en-US" dirty="0"/>
              <a:t>V. Appendix</a:t>
            </a:r>
          </a:p>
        </p:txBody>
      </p:sp>
      <p:sp>
        <p:nvSpPr>
          <p:cNvPr id="3" name="Text Placeholder 2">
            <a:extLst>
              <a:ext uri="{FF2B5EF4-FFF2-40B4-BE49-F238E27FC236}">
                <a16:creationId xmlns:a16="http://schemas.microsoft.com/office/drawing/2014/main" id="{D63DB5D4-A065-4090-AC49-87C3A744F7A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127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08" y="299576"/>
            <a:ext cx="10786535" cy="701731"/>
          </a:xfrm>
        </p:spPr>
        <p:txBody>
          <a:bodyPr/>
          <a:lstStyle/>
          <a:p>
            <a:r>
              <a:rPr lang="en-US" b="1">
                <a:cs typeface="Calibri Light"/>
              </a:rPr>
              <a:t>Overview</a:t>
            </a:r>
          </a:p>
        </p:txBody>
      </p:sp>
      <p:sp>
        <p:nvSpPr>
          <p:cNvPr id="3" name="Content Placeholder 2"/>
          <p:cNvSpPr>
            <a:spLocks noGrp="1"/>
          </p:cNvSpPr>
          <p:nvPr>
            <p:ph idx="1"/>
          </p:nvPr>
        </p:nvSpPr>
        <p:spPr>
          <a:xfrm>
            <a:off x="428988" y="1272853"/>
            <a:ext cx="11100731" cy="5251771"/>
          </a:xfrm>
        </p:spPr>
        <p:txBody>
          <a:bodyPr/>
          <a:lstStyle/>
          <a:p>
            <a:pPr marL="571500" indent="-571500">
              <a:lnSpc>
                <a:spcPct val="100000"/>
              </a:lnSpc>
              <a:spcBef>
                <a:spcPts val="600"/>
              </a:spcBef>
              <a:buFont typeface="+mj-lt"/>
              <a:buAutoNum type="romanUcPeriod"/>
            </a:pPr>
            <a:r>
              <a:rPr lang="en-US" dirty="0"/>
              <a:t>Literature Review</a:t>
            </a:r>
          </a:p>
          <a:p>
            <a:pPr marL="571500" indent="-571500">
              <a:lnSpc>
                <a:spcPct val="100000"/>
              </a:lnSpc>
              <a:spcBef>
                <a:spcPts val="600"/>
              </a:spcBef>
              <a:buFont typeface="+mj-lt"/>
              <a:buAutoNum type="romanUcPeriod"/>
            </a:pPr>
            <a:r>
              <a:rPr lang="en-US" dirty="0"/>
              <a:t>Interviews</a:t>
            </a:r>
          </a:p>
          <a:p>
            <a:pPr marL="571500" indent="-571500">
              <a:lnSpc>
                <a:spcPct val="100000"/>
              </a:lnSpc>
              <a:spcBef>
                <a:spcPts val="600"/>
              </a:spcBef>
              <a:buFont typeface="+mj-lt"/>
              <a:buAutoNum type="romanUcPeriod"/>
            </a:pPr>
            <a:r>
              <a:rPr lang="en-US" dirty="0" err="1"/>
              <a:t>APeX</a:t>
            </a:r>
            <a:r>
              <a:rPr lang="en-US" dirty="0"/>
              <a:t> reports needed to assess current patient on CPO</a:t>
            </a:r>
          </a:p>
          <a:p>
            <a:pPr marL="571500" indent="-571500">
              <a:lnSpc>
                <a:spcPct val="100000"/>
              </a:lnSpc>
              <a:spcBef>
                <a:spcPts val="600"/>
              </a:spcBef>
              <a:buFont typeface="+mj-lt"/>
              <a:buAutoNum type="romanUcPeriod"/>
            </a:pPr>
            <a:r>
              <a:rPr lang="en-US" dirty="0"/>
              <a:t>Next Steps</a:t>
            </a:r>
          </a:p>
          <a:p>
            <a:pPr marL="571500" indent="-571500">
              <a:lnSpc>
                <a:spcPct val="100000"/>
              </a:lnSpc>
              <a:spcBef>
                <a:spcPts val="600"/>
              </a:spcBef>
              <a:buFont typeface="+mj-lt"/>
              <a:buAutoNum type="romanUcPeriod"/>
            </a:pPr>
            <a:r>
              <a:rPr lang="en-US" dirty="0"/>
              <a:t>Appendix</a:t>
            </a:r>
            <a:br>
              <a:rPr lang="en-US" dirty="0"/>
            </a:br>
            <a:endParaRPr lang="en-US" dirty="0"/>
          </a:p>
        </p:txBody>
      </p:sp>
    </p:spTree>
    <p:extLst>
      <p:ext uri="{BB962C8B-B14F-4D97-AF65-F5344CB8AC3E}">
        <p14:creationId xmlns:p14="http://schemas.microsoft.com/office/powerpoint/2010/main" val="341890346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217" y="193095"/>
            <a:ext cx="10786535" cy="535531"/>
          </a:xfrm>
        </p:spPr>
        <p:txBody>
          <a:bodyPr/>
          <a:lstStyle/>
          <a:p>
            <a:r>
              <a:rPr lang="en-US" sz="3200" b="1" dirty="0"/>
              <a:t>III. Next Steps (Jan-May)</a:t>
            </a:r>
            <a:endParaRPr lang="en-US" sz="2800" dirty="0"/>
          </a:p>
        </p:txBody>
      </p:sp>
      <p:sp>
        <p:nvSpPr>
          <p:cNvPr id="3" name="Content Placeholder 2"/>
          <p:cNvSpPr>
            <a:spLocks noGrp="1"/>
          </p:cNvSpPr>
          <p:nvPr>
            <p:ph idx="1"/>
          </p:nvPr>
        </p:nvSpPr>
        <p:spPr>
          <a:xfrm>
            <a:off x="191217" y="885321"/>
            <a:ext cx="11924583" cy="5665251"/>
          </a:xfrm>
        </p:spPr>
        <p:txBody>
          <a:bodyPr/>
          <a:lstStyle/>
          <a:p>
            <a:pPr marL="0" indent="0">
              <a:buNone/>
            </a:pPr>
            <a:endPar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1600" dirty="0"/>
          </a:p>
        </p:txBody>
      </p:sp>
      <p:sp>
        <p:nvSpPr>
          <p:cNvPr id="7" name="Content Placeholder 2">
            <a:extLst>
              <a:ext uri="{FF2B5EF4-FFF2-40B4-BE49-F238E27FC236}">
                <a16:creationId xmlns:a16="http://schemas.microsoft.com/office/drawing/2014/main" id="{0D34C7ED-C9D0-437D-A25C-0A9845A7C9C7}"/>
              </a:ext>
            </a:extLst>
          </p:cNvPr>
          <p:cNvSpPr txBox="1">
            <a:spLocks/>
          </p:cNvSpPr>
          <p:nvPr/>
        </p:nvSpPr>
        <p:spPr>
          <a:xfrm>
            <a:off x="7447280" y="885321"/>
            <a:ext cx="4226560" cy="5665251"/>
          </a:xfrm>
          <a:prstGeom prst="rect">
            <a:avLst/>
          </a:prstGeom>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buFont typeface="Arial" panose="020B0604020202020204" pitchFamily="34" charset="0"/>
              <a:buNone/>
            </a:pPr>
            <a:endParaRPr lang="en-US" sz="1600" dirty="0"/>
          </a:p>
        </p:txBody>
      </p:sp>
      <p:sp>
        <p:nvSpPr>
          <p:cNvPr id="4" name="TextBox 3">
            <a:extLst>
              <a:ext uri="{FF2B5EF4-FFF2-40B4-BE49-F238E27FC236}">
                <a16:creationId xmlns:a16="http://schemas.microsoft.com/office/drawing/2014/main" id="{DA80782A-E01F-4871-82A6-7D4C36F50069}"/>
              </a:ext>
            </a:extLst>
          </p:cNvPr>
          <p:cNvSpPr txBox="1"/>
          <p:nvPr/>
        </p:nvSpPr>
        <p:spPr>
          <a:xfrm>
            <a:off x="398585" y="885321"/>
            <a:ext cx="10914184" cy="6740307"/>
          </a:xfrm>
          <a:prstGeom prst="rect">
            <a:avLst/>
          </a:prstGeom>
          <a:noFill/>
        </p:spPr>
        <p:txBody>
          <a:bodyPr wrap="square" rtlCol="0">
            <a:spAutoFit/>
          </a:bodyPr>
          <a:lstStyle/>
          <a:p>
            <a:pPr marL="342900" indent="-342900">
              <a:buFont typeface="Arial" panose="020B0604020202020204" pitchFamily="34" charset="0"/>
              <a:buChar char="•"/>
            </a:pPr>
            <a:r>
              <a:rPr lang="en-US" sz="2400" dirty="0" err="1"/>
              <a:t>APeX</a:t>
            </a:r>
            <a:r>
              <a:rPr lang="en-US" sz="2400" dirty="0"/>
              <a:t> decision support</a:t>
            </a:r>
          </a:p>
          <a:p>
            <a:pPr marL="800100" lvl="1" indent="-342900">
              <a:buFont typeface="Arial" panose="020B0604020202020204" pitchFamily="34" charset="0"/>
              <a:buChar char="•"/>
            </a:pPr>
            <a:r>
              <a:rPr lang="en-US" sz="2400" dirty="0" err="1"/>
              <a:t>Ordersets</a:t>
            </a:r>
            <a:r>
              <a:rPr lang="en-US" sz="2400" dirty="0"/>
              <a:t> </a:t>
            </a:r>
          </a:p>
          <a:p>
            <a:pPr marL="800100" lvl="1" indent="-342900">
              <a:buFont typeface="Arial" panose="020B0604020202020204" pitchFamily="34" charset="0"/>
              <a:buChar char="•"/>
            </a:pPr>
            <a:r>
              <a:rPr lang="en-US" sz="2400" dirty="0"/>
              <a:t>BPA alert </a:t>
            </a:r>
          </a:p>
          <a:p>
            <a:pPr marL="342900" indent="-342900">
              <a:buFont typeface="Arial" panose="020B0604020202020204" pitchFamily="34" charset="0"/>
              <a:buChar char="•"/>
            </a:pPr>
            <a:r>
              <a:rPr lang="en-US" sz="2400" dirty="0"/>
              <a:t>Policy </a:t>
            </a:r>
          </a:p>
          <a:p>
            <a:pPr marL="800100" lvl="1" indent="-342900">
              <a:buFont typeface="Arial" panose="020B0604020202020204" pitchFamily="34" charset="0"/>
              <a:buChar char="•"/>
            </a:pPr>
            <a:r>
              <a:rPr lang="en-US" sz="2400" dirty="0"/>
              <a:t>Invite 2-3 providers and 2-3 frontline staff to meetings to direct draft development</a:t>
            </a:r>
          </a:p>
          <a:p>
            <a:pPr marL="342900" indent="-342900">
              <a:buFont typeface="Arial" panose="020B0604020202020204" pitchFamily="34" charset="0"/>
              <a:buChar char="•"/>
            </a:pPr>
            <a:r>
              <a:rPr lang="en-US" sz="2400" dirty="0"/>
              <a:t> Work with larger CPO group on </a:t>
            </a:r>
            <a:r>
              <a:rPr lang="en-US" sz="2400" dirty="0" err="1"/>
              <a:t>APeX</a:t>
            </a:r>
            <a:r>
              <a:rPr lang="en-US" sz="2400" dirty="0"/>
              <a:t> reports</a:t>
            </a:r>
          </a:p>
          <a:p>
            <a:pPr marL="342900" indent="-342900">
              <a:buFont typeface="Arial" panose="020B0604020202020204" pitchFamily="34" charset="0"/>
              <a:buChar char="•"/>
            </a:pPr>
            <a:r>
              <a:rPr lang="en-US" sz="2400" dirty="0"/>
              <a:t> Discuss RCA cases on the pulmonary division </a:t>
            </a:r>
            <a:r>
              <a:rPr lang="en-US" sz="2400" dirty="0" err="1"/>
              <a:t>MnM</a:t>
            </a:r>
            <a:r>
              <a:rPr lang="en-US" sz="2400" dirty="0"/>
              <a:t> for education of faculty and   fellows.</a:t>
            </a:r>
          </a:p>
          <a:p>
            <a:pPr marL="342900" indent="-342900">
              <a:buFont typeface="Arial" panose="020B0604020202020204" pitchFamily="34" charset="0"/>
              <a:buChar char="•"/>
            </a:pPr>
            <a:r>
              <a:rPr lang="en-US" sz="2400" dirty="0"/>
              <a:t>Consider changes to practice that improve patient safety where CPO is inadequate: e.g., paper form at bedside indicating patients with risk for central airway obstruction (analogous to current tracheostomy sheets)</a:t>
            </a:r>
          </a:p>
          <a:p>
            <a:pPr marL="342900" indent="-342900">
              <a:buFont typeface="Arial" panose="020B0604020202020204" pitchFamily="34" charset="0"/>
              <a:buChar char="•"/>
            </a:pPr>
            <a:r>
              <a:rPr lang="en-US" sz="2400" dirty="0"/>
              <a:t>Plan for data collection on changes in use of CPO after implementation of EHR changes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95601652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17" y="107370"/>
            <a:ext cx="10786535" cy="535531"/>
          </a:xfrm>
        </p:spPr>
        <p:txBody>
          <a:bodyPr/>
          <a:lstStyle/>
          <a:p>
            <a:r>
              <a:rPr lang="en-US" sz="3200" b="1" dirty="0"/>
              <a:t>Consultant Interview Questions</a:t>
            </a:r>
            <a:endParaRPr lang="en-US" sz="3200" dirty="0"/>
          </a:p>
        </p:txBody>
      </p:sp>
      <p:sp>
        <p:nvSpPr>
          <p:cNvPr id="3" name="Content Placeholder 2"/>
          <p:cNvSpPr>
            <a:spLocks noGrp="1"/>
          </p:cNvSpPr>
          <p:nvPr>
            <p:ph idx="1"/>
          </p:nvPr>
        </p:nvSpPr>
        <p:spPr>
          <a:xfrm>
            <a:off x="115017" y="778105"/>
            <a:ext cx="11801647" cy="5949266"/>
          </a:xfrm>
        </p:spPr>
        <p:txBody>
          <a:bodyPr/>
          <a:lstStyle/>
          <a:p>
            <a:pPr marL="0" indent="0" algn="l" rtl="0" fontAlgn="base">
              <a:buNone/>
            </a:pPr>
            <a:r>
              <a:rPr lang="en-US" sz="1400" b="1" i="0" dirty="0">
                <a:solidFill>
                  <a:srgbClr val="000000"/>
                </a:solidFill>
                <a:effectLst/>
                <a:latin typeface="Calibri" panose="020F0502020204030204" pitchFamily="34" charset="0"/>
              </a:rPr>
              <a:t>Questions to understand the current state </a:t>
            </a:r>
            <a:endParaRPr lang="en-US" sz="1400" b="0" i="0" dirty="0">
              <a:solidFill>
                <a:srgbClr val="000000"/>
              </a:solidFill>
              <a:effectLst/>
              <a:latin typeface="Calibri" panose="020F0502020204030204" pitchFamily="34" charset="0"/>
            </a:endParaRPr>
          </a:p>
          <a:p>
            <a:pPr marL="342900" indent="-342900" algn="l" rtl="0" fontAlgn="base">
              <a:buAutoNum type="arabicPeriod"/>
            </a:pPr>
            <a:r>
              <a:rPr lang="en-US" sz="1300" b="0" i="0" dirty="0">
                <a:solidFill>
                  <a:srgbClr val="000000"/>
                </a:solidFill>
                <a:effectLst/>
                <a:latin typeface="Calibri" panose="020F0502020204030204" pitchFamily="34" charset="0"/>
              </a:rPr>
              <a:t>What type of patients would you or your specialty colleagues consider that need continuous pulse oximetry?   </a:t>
            </a:r>
            <a:endParaRPr lang="en-US" sz="1300" dirty="0">
              <a:solidFill>
                <a:srgbClr val="000000"/>
              </a:solidFill>
              <a:latin typeface="Calibri" panose="020F0502020204030204" pitchFamily="34" charset="0"/>
            </a:endParaRPr>
          </a:p>
          <a:p>
            <a:pPr marL="342900" indent="-342900" algn="l" rtl="0" fontAlgn="base">
              <a:buAutoNum type="arabicPeriod"/>
            </a:pPr>
            <a:r>
              <a:rPr lang="en-US" sz="1300" b="0" i="0" dirty="0">
                <a:solidFill>
                  <a:srgbClr val="000000"/>
                </a:solidFill>
                <a:effectLst/>
                <a:latin typeface="Calibri" panose="020F0502020204030204" pitchFamily="34" charset="0"/>
              </a:rPr>
              <a:t>What are the reasons you or your specialty colleagues would order continuous pulse oximetry?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What actions would you or your specialty colleagues expect being triggered by a continuous pulse oximetry order?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When would you or your specialty colleagues consider discontinuing continuous pulse oximetry?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What type of patients would you or your specialty colleagues consider that do not need continuous pulse oximetry?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Would other strategies achieve the goals of continuous pulse oximetry for patients in your practice?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Are there any society guidelines, consensus, or studies that guide you or your specialty colleagues’ practice regarding continuous pulse oximetry?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In what ways could monitoring with continuous pulse oximetry be improved?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Do you or your specialty colleagues know that you can order continuous pulse oximetry or telemetry in any floor? And that you can order them separately?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When would you or your colleagues consider transferring a patient from the general floor to TCU despite being on CPO or tele?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When would you or your colleagues consider transferring a patient to the ICU from the TCU despite being on CPO or tele?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For what type of CPO alarm would you, the clinician, like to be called to evaluate a patient? A specific threshold of SpO2 or a % change?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What do you do when nursing calls you to let you know your patient is desatting?  </a:t>
            </a:r>
          </a:p>
          <a:p>
            <a:pPr marL="0" indent="0" algn="l" rtl="0" fontAlgn="base">
              <a:buNone/>
            </a:pPr>
            <a:endParaRPr lang="en-US" sz="1300" b="0" i="0" dirty="0">
              <a:solidFill>
                <a:srgbClr val="000000"/>
              </a:solidFill>
              <a:effectLst/>
              <a:latin typeface="Calibri" panose="020F0502020204030204" pitchFamily="34" charset="0"/>
            </a:endParaRPr>
          </a:p>
          <a:p>
            <a:pPr marL="0" indent="0" algn="l" rtl="0" fontAlgn="base">
              <a:buNone/>
            </a:pPr>
            <a:r>
              <a:rPr lang="en-US" sz="1400" b="1" dirty="0">
                <a:solidFill>
                  <a:srgbClr val="000000"/>
                </a:solidFill>
                <a:latin typeface="Calibri" panose="020F0502020204030204" pitchFamily="34" charset="0"/>
              </a:rPr>
              <a:t>I</a:t>
            </a:r>
            <a:r>
              <a:rPr lang="en-US" sz="1400" b="1" i="0" dirty="0">
                <a:solidFill>
                  <a:srgbClr val="000000"/>
                </a:solidFill>
                <a:effectLst/>
                <a:latin typeface="Calibri" panose="020F0502020204030204" pitchFamily="34" charset="0"/>
              </a:rPr>
              <a:t>ntern/Resident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Intern/resident: what is your escalation process when you are not sure how to manage patient desatting?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How do you escalate when you are uncomfortable? </a:t>
            </a:r>
          </a:p>
          <a:p>
            <a:pPr marL="342900" indent="-342900" algn="l" rtl="0" fontAlgn="base">
              <a:buFont typeface="+mj-lt"/>
              <a:buAutoNum type="arabicPeriod"/>
            </a:pPr>
            <a:r>
              <a:rPr lang="en-US" sz="1300" b="0" i="0" dirty="0">
                <a:solidFill>
                  <a:srgbClr val="000000"/>
                </a:solidFill>
                <a:effectLst/>
                <a:latin typeface="Calibri" panose="020F0502020204030204" pitchFamily="34" charset="0"/>
              </a:rPr>
              <a:t>Share an example of when you had to escalate.  </a:t>
            </a:r>
          </a:p>
          <a:p>
            <a:pPr marL="0" indent="0" algn="l" rtl="0" fontAlgn="base">
              <a:buNone/>
            </a:pPr>
            <a:endParaRPr lang="en-US" sz="1600" dirty="0"/>
          </a:p>
        </p:txBody>
      </p:sp>
    </p:spTree>
    <p:extLst>
      <p:ext uri="{BB962C8B-B14F-4D97-AF65-F5344CB8AC3E}">
        <p14:creationId xmlns:p14="http://schemas.microsoft.com/office/powerpoint/2010/main" val="5025617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17" y="107370"/>
            <a:ext cx="10786535" cy="535531"/>
          </a:xfrm>
        </p:spPr>
        <p:txBody>
          <a:bodyPr/>
          <a:lstStyle/>
          <a:p>
            <a:r>
              <a:rPr lang="en-US" sz="3200" b="1" dirty="0"/>
              <a:t>Consultant Interview Questions</a:t>
            </a:r>
            <a:endParaRPr lang="en-US" sz="3200" dirty="0"/>
          </a:p>
        </p:txBody>
      </p:sp>
      <p:sp>
        <p:nvSpPr>
          <p:cNvPr id="3" name="Content Placeholder 2"/>
          <p:cNvSpPr>
            <a:spLocks noGrp="1"/>
          </p:cNvSpPr>
          <p:nvPr>
            <p:ph idx="1"/>
          </p:nvPr>
        </p:nvSpPr>
        <p:spPr>
          <a:xfrm>
            <a:off x="115017" y="778105"/>
            <a:ext cx="11801647" cy="5949266"/>
          </a:xfrm>
        </p:spPr>
        <p:txBody>
          <a:bodyPr/>
          <a:lstStyle/>
          <a:p>
            <a:pPr marL="0" indent="0" algn="l" rtl="0" fontAlgn="base">
              <a:buNone/>
            </a:pPr>
            <a:r>
              <a:rPr lang="en-US" sz="1400" b="1" i="0" dirty="0">
                <a:solidFill>
                  <a:srgbClr val="000000"/>
                </a:solidFill>
                <a:effectLst/>
                <a:latin typeface="Calibri" panose="020F0502020204030204" pitchFamily="34" charset="0"/>
              </a:rPr>
              <a:t>Questions for bedside nurse and other staff </a:t>
            </a:r>
            <a:endParaRPr lang="en-US" sz="1400" b="1" i="0" dirty="0">
              <a:solidFill>
                <a:srgbClr val="000000"/>
              </a:solidFill>
              <a:effectLst/>
              <a:latin typeface="Segoe UI" panose="020B0502040204020203" pitchFamily="34" charset="0"/>
            </a:endParaRPr>
          </a:p>
          <a:p>
            <a:pPr algn="l" rtl="0" fontAlgn="base">
              <a:buFont typeface="+mj-lt"/>
              <a:buAutoNum type="arabicPeriod"/>
            </a:pPr>
            <a:r>
              <a:rPr lang="en-US" sz="1200" b="0" i="0" dirty="0">
                <a:solidFill>
                  <a:srgbClr val="000000"/>
                </a:solidFill>
                <a:effectLst/>
                <a:latin typeface="Calibri" panose="020F0502020204030204" pitchFamily="34" charset="0"/>
              </a:rPr>
              <a:t>When would you or your colleagues call a clinician for a CPO alarm? Any threshold? Some example situations? </a:t>
            </a:r>
          </a:p>
          <a:p>
            <a:pPr algn="l" rtl="0" fontAlgn="base">
              <a:buFont typeface="+mj-lt"/>
              <a:buAutoNum type="arabicPeriod" startAt="2"/>
            </a:pPr>
            <a:r>
              <a:rPr lang="en-US" sz="1200" b="0" i="0" dirty="0">
                <a:solidFill>
                  <a:srgbClr val="000000"/>
                </a:solidFill>
                <a:effectLst/>
                <a:latin typeface="Calibri" panose="020F0502020204030204" pitchFamily="34" charset="0"/>
              </a:rPr>
              <a:t>How and when was your training for placing CPO on patients? </a:t>
            </a:r>
          </a:p>
          <a:p>
            <a:pPr algn="l" rtl="0" fontAlgn="base">
              <a:buFont typeface="+mj-lt"/>
              <a:buAutoNum type="arabicPeriod" startAt="3"/>
            </a:pPr>
            <a:r>
              <a:rPr lang="en-US" sz="1200" b="0" i="0" dirty="0">
                <a:solidFill>
                  <a:srgbClr val="000000"/>
                </a:solidFill>
                <a:effectLst/>
                <a:latin typeface="Calibri" panose="020F0502020204030204" pitchFamily="34" charset="0"/>
              </a:rPr>
              <a:t>What is an example of when CPO was not ordered, and you paged a provider to ask for an order? </a:t>
            </a:r>
          </a:p>
          <a:p>
            <a:pPr algn="l" rtl="0" fontAlgn="base">
              <a:buFont typeface="+mj-lt"/>
              <a:buAutoNum type="arabicPeriod" startAt="4"/>
            </a:pPr>
            <a:r>
              <a:rPr lang="en-US" sz="1200" b="0" i="0" dirty="0">
                <a:solidFill>
                  <a:srgbClr val="000000"/>
                </a:solidFill>
                <a:effectLst/>
                <a:latin typeface="Calibri" panose="020F0502020204030204" pitchFamily="34" charset="0"/>
              </a:rPr>
              <a:t>What do you achieve by getting the patient on CPO? </a:t>
            </a:r>
          </a:p>
          <a:p>
            <a:pPr algn="l" rtl="0" fontAlgn="base">
              <a:buFont typeface="+mj-lt"/>
              <a:buAutoNum type="arabicPeriod" startAt="5"/>
            </a:pPr>
            <a:r>
              <a:rPr lang="en-US" sz="1200" b="0" i="0" dirty="0">
                <a:solidFill>
                  <a:srgbClr val="000000"/>
                </a:solidFill>
                <a:effectLst/>
                <a:latin typeface="Calibri" panose="020F0502020204030204" pitchFamily="34" charset="0"/>
              </a:rPr>
              <a:t>When do you reach out to providers for discontinue CPO? </a:t>
            </a:r>
          </a:p>
          <a:p>
            <a:pPr algn="l" rtl="0" fontAlgn="base">
              <a:buFont typeface="+mj-lt"/>
              <a:buAutoNum type="arabicPeriod" startAt="6"/>
            </a:pPr>
            <a:r>
              <a:rPr lang="en-US" sz="1200" b="0" i="0" dirty="0">
                <a:solidFill>
                  <a:srgbClr val="000000"/>
                </a:solidFill>
                <a:effectLst/>
                <a:latin typeface="Calibri" panose="020F0502020204030204" pitchFamily="34" charset="0"/>
              </a:rPr>
              <a:t>When you learn of a desat, what is your first reaction? (sensor, troubleshooting, actual clinical change?) </a:t>
            </a:r>
          </a:p>
          <a:p>
            <a:pPr algn="l" rtl="0" fontAlgn="base">
              <a:buFont typeface="+mj-lt"/>
              <a:buAutoNum type="arabicPeriod" startAt="7"/>
            </a:pPr>
            <a:r>
              <a:rPr lang="en-US" sz="1200" b="0" i="0" dirty="0">
                <a:solidFill>
                  <a:srgbClr val="000000"/>
                </a:solidFill>
                <a:effectLst/>
                <a:latin typeface="Calibri" panose="020F0502020204030204" pitchFamily="34" charset="0"/>
              </a:rPr>
              <a:t>How much often do you troubleshoot? </a:t>
            </a:r>
          </a:p>
          <a:p>
            <a:pPr algn="l" rtl="0" fontAlgn="base">
              <a:buFont typeface="+mj-lt"/>
              <a:buAutoNum type="arabicPeriod" startAt="8"/>
            </a:pPr>
            <a:r>
              <a:rPr lang="en-US" sz="1200" b="0" i="0" dirty="0">
                <a:solidFill>
                  <a:srgbClr val="000000"/>
                </a:solidFill>
                <a:effectLst/>
                <a:latin typeface="Calibri" panose="020F0502020204030204" pitchFamily="34" charset="0"/>
              </a:rPr>
              <a:t>How much time to you spend troubleshooting?  </a:t>
            </a:r>
          </a:p>
          <a:p>
            <a:pPr algn="l" rtl="0" fontAlgn="base">
              <a:buFont typeface="+mj-lt"/>
              <a:buAutoNum type="arabicPeriod" startAt="9"/>
            </a:pPr>
            <a:r>
              <a:rPr lang="en-US" sz="1200" b="0" i="0" dirty="0">
                <a:solidFill>
                  <a:srgbClr val="000000"/>
                </a:solidFill>
                <a:effectLst/>
                <a:latin typeface="Calibri" panose="020F0502020204030204" pitchFamily="34" charset="0"/>
              </a:rPr>
              <a:t>How could CPO monitoring could be improved? </a:t>
            </a:r>
          </a:p>
          <a:p>
            <a:pPr marL="0" indent="0" algn="l" rtl="0" fontAlgn="base">
              <a:buNone/>
            </a:pPr>
            <a:endParaRPr lang="en-US" sz="1400" b="0" i="0" dirty="0">
              <a:solidFill>
                <a:srgbClr val="000000"/>
              </a:solidFill>
              <a:effectLst/>
              <a:latin typeface="Segoe UI" panose="020B0502040204020203" pitchFamily="34" charset="0"/>
            </a:endParaRPr>
          </a:p>
          <a:p>
            <a:pPr marL="0" indent="0" algn="l" rtl="0" fontAlgn="base">
              <a:buNone/>
            </a:pPr>
            <a:r>
              <a:rPr lang="en-US" sz="1400" b="1" i="0" dirty="0">
                <a:solidFill>
                  <a:srgbClr val="000000"/>
                </a:solidFill>
                <a:effectLst/>
                <a:latin typeface="Calibri" panose="020F0502020204030204" pitchFamily="34" charset="0"/>
              </a:rPr>
              <a:t>Questions for monitoring tech </a:t>
            </a:r>
            <a:endParaRPr lang="en-US" sz="1400" b="1" i="0" dirty="0">
              <a:solidFill>
                <a:srgbClr val="000000"/>
              </a:solidFill>
              <a:effectLst/>
              <a:latin typeface="Segoe UI" panose="020B0502040204020203" pitchFamily="34" charset="0"/>
            </a:endParaRPr>
          </a:p>
          <a:p>
            <a:pPr marL="342900" indent="-342900" algn="l" rtl="0" fontAlgn="base">
              <a:buFont typeface="+mj-lt"/>
              <a:buAutoNum type="arabicPeriod"/>
            </a:pPr>
            <a:r>
              <a:rPr lang="en-US" sz="1200" b="0" i="0" dirty="0">
                <a:solidFill>
                  <a:srgbClr val="000000"/>
                </a:solidFill>
                <a:effectLst/>
                <a:latin typeface="Calibri" panose="020F0502020204030204" pitchFamily="34" charset="0"/>
              </a:rPr>
              <a:t>When would you or your colleagues call the bedside RN for a CPO alarm? Any threshold? Some example situations? </a:t>
            </a:r>
          </a:p>
          <a:p>
            <a:pPr marL="342900" indent="-342900" algn="l" rtl="0" fontAlgn="base">
              <a:buFont typeface="+mj-lt"/>
              <a:buAutoNum type="arabicPeriod"/>
            </a:pPr>
            <a:r>
              <a:rPr lang="en-US" sz="1200" b="0" i="0" dirty="0">
                <a:solidFill>
                  <a:srgbClr val="000000"/>
                </a:solidFill>
                <a:effectLst/>
                <a:latin typeface="Calibri" panose="020F0502020204030204" pitchFamily="34" charset="0"/>
              </a:rPr>
              <a:t>Voalte vs. phone call? </a:t>
            </a:r>
          </a:p>
          <a:p>
            <a:pPr marL="342900" indent="-342900" algn="l" rtl="0" fontAlgn="base">
              <a:buFont typeface="+mj-lt"/>
              <a:buAutoNum type="arabicPeriod"/>
            </a:pPr>
            <a:r>
              <a:rPr lang="en-US" sz="1200" b="0" i="0" dirty="0">
                <a:solidFill>
                  <a:srgbClr val="000000"/>
                </a:solidFill>
                <a:effectLst/>
                <a:latin typeface="Calibri" panose="020F0502020204030204" pitchFamily="34" charset="0"/>
              </a:rPr>
              <a:t>When do you question the appropriateness of the CPO alarm parameters? </a:t>
            </a:r>
          </a:p>
          <a:p>
            <a:pPr marL="342900" indent="-342900" algn="l" rtl="0" fontAlgn="base">
              <a:buFont typeface="+mj-lt"/>
              <a:buAutoNum type="arabicPeriod"/>
            </a:pPr>
            <a:r>
              <a:rPr lang="en-US" sz="1200" b="0" i="0" dirty="0">
                <a:solidFill>
                  <a:srgbClr val="000000"/>
                </a:solidFill>
                <a:effectLst/>
                <a:latin typeface="Calibri" panose="020F0502020204030204" pitchFamily="34" charset="0"/>
              </a:rPr>
              <a:t>When do you call nursing to clarify CPO parameters? </a:t>
            </a:r>
          </a:p>
          <a:p>
            <a:pPr marL="342900" indent="-342900" algn="l" rtl="0" fontAlgn="base">
              <a:buFont typeface="+mj-lt"/>
              <a:buAutoNum type="arabicPeriod"/>
            </a:pPr>
            <a:r>
              <a:rPr lang="en-US" sz="1200" b="0" i="0" dirty="0">
                <a:solidFill>
                  <a:srgbClr val="000000"/>
                </a:solidFill>
                <a:effectLst/>
                <a:latin typeface="Calibri" panose="020F0502020204030204" pitchFamily="34" charset="0"/>
              </a:rPr>
              <a:t>How often does a nurse call you to update/inform you of CPO parameter changes? </a:t>
            </a:r>
          </a:p>
          <a:p>
            <a:pPr marL="342900" indent="-342900" algn="l" rtl="0" fontAlgn="base">
              <a:buFont typeface="+mj-lt"/>
              <a:buAutoNum type="arabicPeriod"/>
            </a:pPr>
            <a:r>
              <a:rPr lang="en-US" sz="1200" b="0" i="0" dirty="0">
                <a:solidFill>
                  <a:srgbClr val="000000"/>
                </a:solidFill>
                <a:effectLst/>
                <a:latin typeface="Calibri" panose="020F0502020204030204" pitchFamily="34" charset="0"/>
              </a:rPr>
              <a:t>What is your current process to validate correct patients are on CPO? Order parameters?  </a:t>
            </a:r>
          </a:p>
          <a:p>
            <a:pPr marL="342900" indent="-342900" algn="l" rtl="0" fontAlgn="base">
              <a:buFont typeface="+mj-lt"/>
              <a:buAutoNum type="arabicPeriod"/>
            </a:pPr>
            <a:r>
              <a:rPr lang="en-US" sz="1200" b="0" i="0" dirty="0">
                <a:solidFill>
                  <a:srgbClr val="000000"/>
                </a:solidFill>
                <a:effectLst/>
                <a:latin typeface="Calibri" panose="020F0502020204030204" pitchFamily="34" charset="0"/>
              </a:rPr>
              <a:t>How often does the nurse tell you why the patient is on CPO?  </a:t>
            </a:r>
          </a:p>
          <a:p>
            <a:pPr marL="342900" indent="-342900" algn="l" rtl="0" fontAlgn="base">
              <a:buFont typeface="+mj-lt"/>
              <a:buAutoNum type="arabicPeriod"/>
            </a:pPr>
            <a:r>
              <a:rPr lang="en-US" sz="1200" b="0" i="0" dirty="0">
                <a:solidFill>
                  <a:srgbClr val="000000"/>
                </a:solidFill>
                <a:effectLst/>
                <a:latin typeface="Calibri" panose="020F0502020204030204" pitchFamily="34" charset="0"/>
              </a:rPr>
              <a:t>How could CPO monitoring could be improved? </a:t>
            </a:r>
          </a:p>
          <a:p>
            <a:pPr marL="0" indent="0" algn="l" rtl="0" fontAlgn="base">
              <a:buNone/>
            </a:pPr>
            <a:endParaRPr lang="en-US" sz="10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17603013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p:txBody>
          <a:bodyPr>
            <a:normAutofit fontScale="77500" lnSpcReduction="20000"/>
          </a:bodyPr>
          <a:lstStyle/>
          <a:p>
            <a:r>
              <a:rPr lang="en-US" dirty="0"/>
              <a:t>Monitor tech: “we are not seeing the patients, just the numbers”. Communication with the bedside RN is crucial. CPO should be on each floor, close to the bedside, not centralized.</a:t>
            </a:r>
          </a:p>
          <a:p>
            <a:pPr marL="0" indent="0">
              <a:buNone/>
            </a:pPr>
            <a:endParaRPr lang="en-US" dirty="0"/>
          </a:p>
          <a:p>
            <a:r>
              <a:rPr lang="en-US" dirty="0"/>
              <a:t>The monitor tech communicates with the bedside RN if there is a desaturation on the CPO monitor. The monitor tech understands that desaturations happen in a minute </a:t>
            </a:r>
          </a:p>
          <a:p>
            <a:r>
              <a:rPr lang="en-US" dirty="0"/>
              <a:t>If there is a bad </a:t>
            </a:r>
            <a:r>
              <a:rPr lang="en-US" dirty="0" err="1"/>
              <a:t>pleth</a:t>
            </a:r>
            <a:r>
              <a:rPr lang="en-US" dirty="0"/>
              <a:t> wave the patient can still be desaturating and potentially in trouble (e.g. patient got up). </a:t>
            </a:r>
          </a:p>
          <a:p>
            <a:r>
              <a:rPr lang="en-US" dirty="0"/>
              <a:t>Monitor tech discusses troubleshooting with bedside RN when there is a bad </a:t>
            </a:r>
            <a:r>
              <a:rPr lang="en-US" dirty="0" err="1"/>
              <a:t>pleth</a:t>
            </a:r>
            <a:r>
              <a:rPr lang="en-US" dirty="0"/>
              <a:t>. </a:t>
            </a:r>
          </a:p>
          <a:p>
            <a:r>
              <a:rPr lang="en-US" dirty="0"/>
              <a:t>A red alarm triggers a call to the orange phone, a yellow alert triggers a </a:t>
            </a:r>
            <a:r>
              <a:rPr lang="en-US" dirty="0" err="1"/>
              <a:t>Voalte</a:t>
            </a:r>
            <a:r>
              <a:rPr lang="en-US" dirty="0"/>
              <a:t> alert. There is an escalation protocol: bedside RN &gt; buddy RN &gt; charge RN. The CPO tech does not know what the RN acknowledgement means. </a:t>
            </a:r>
          </a:p>
          <a:p>
            <a:r>
              <a:rPr lang="en-US" dirty="0"/>
              <a:t>About 60% of the desaturations in 10 CVT,  14 L, and surgical floors are real. The rest is troubleshooting. </a:t>
            </a:r>
          </a:p>
        </p:txBody>
      </p:sp>
    </p:spTree>
    <p:extLst>
      <p:ext uri="{BB962C8B-B14F-4D97-AF65-F5344CB8AC3E}">
        <p14:creationId xmlns:p14="http://schemas.microsoft.com/office/powerpoint/2010/main" val="3448668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a:xfrm>
            <a:off x="642257" y="78694"/>
            <a:ext cx="10515600" cy="1325563"/>
          </a:xfrm>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04257"/>
            <a:ext cx="10515600" cy="5208814"/>
          </a:xfrm>
        </p:spPr>
        <p:txBody>
          <a:bodyPr>
            <a:normAutofit fontScale="62500" lnSpcReduction="20000"/>
          </a:bodyPr>
          <a:lstStyle/>
          <a:p>
            <a:pPr marL="0" indent="0">
              <a:buNone/>
            </a:pPr>
            <a:r>
              <a:rPr lang="en-US" dirty="0"/>
              <a:t>Tele RN (works at night): the equipment, having equipment on each unit</a:t>
            </a:r>
          </a:p>
          <a:p>
            <a:r>
              <a:rPr lang="en-US" dirty="0"/>
              <a:t>She pushes alert to bedside RN with first desaturation. Communicates with bedside RN. Often bedside RN says patient has OSA and only to call if the desaturation is sustained. She suggests the bedside RN to let the team know, so patients with possible OSA are placed on nocturnal oxygen. </a:t>
            </a:r>
          </a:p>
          <a:p>
            <a:r>
              <a:rPr lang="en-US" dirty="0"/>
              <a:t>She looks at patient’s history to see what devices a patient has (e.g. HFNC, trach). They identify HFNC patients as some that can crash very fast because it takes them long to recover from a desaturation. </a:t>
            </a:r>
          </a:p>
          <a:p>
            <a:r>
              <a:rPr lang="en-US" dirty="0"/>
              <a:t>Still with not a good </a:t>
            </a:r>
            <a:r>
              <a:rPr lang="en-US" dirty="0" err="1"/>
              <a:t>pleth</a:t>
            </a:r>
            <a:r>
              <a:rPr lang="en-US" dirty="0"/>
              <a:t>, some patients have true desaturation. </a:t>
            </a:r>
          </a:p>
          <a:p>
            <a:r>
              <a:rPr lang="en-US" dirty="0"/>
              <a:t>Sometimes if you call you cannot get a hold of the nurse (no answer on the phone). </a:t>
            </a:r>
          </a:p>
          <a:p>
            <a:r>
              <a:rPr lang="en-US" dirty="0"/>
              <a:t>They triage all patients on Tele/CPO and then present it to the doctors (I was not aware of this).</a:t>
            </a:r>
          </a:p>
          <a:p>
            <a:r>
              <a:rPr lang="en-US" dirty="0"/>
              <a:t>She does not feel comfortable asking team to discontinue CPO because events can happen. </a:t>
            </a:r>
          </a:p>
          <a:p>
            <a:r>
              <a:rPr lang="en-US" dirty="0"/>
              <a:t>They are short-staffed. </a:t>
            </a:r>
          </a:p>
          <a:p>
            <a:r>
              <a:rPr lang="en-US" dirty="0"/>
              <a:t>Last year they had issues with the cables (wiring). Half of the CPO patients in certain units don’t work. It is difficulty troubleshooting. They advise the bedside RN to come and grab a new CPO set up. </a:t>
            </a:r>
          </a:p>
          <a:p>
            <a:r>
              <a:rPr lang="en-US" dirty="0"/>
              <a:t>It is hard for both tele RNs and bedside nurse to meet in person for troubleshooting (they are both busy). </a:t>
            </a:r>
          </a:p>
          <a:p>
            <a:r>
              <a:rPr lang="en-US" dirty="0"/>
              <a:t>The setup on 10 CVT works better than the setup in other units. The problem is the cable, not the box. Better cables and if all units can keep their own equipment. They do not have to keep walking down to the </a:t>
            </a:r>
            <a:r>
              <a:rPr lang="en-US" dirty="0" err="1"/>
              <a:t>obs</a:t>
            </a:r>
            <a:r>
              <a:rPr lang="en-US" dirty="0"/>
              <a:t> room to get a new cable. </a:t>
            </a:r>
          </a:p>
        </p:txBody>
      </p:sp>
    </p:spTree>
    <p:extLst>
      <p:ext uri="{BB962C8B-B14F-4D97-AF65-F5344CB8AC3E}">
        <p14:creationId xmlns:p14="http://schemas.microsoft.com/office/powerpoint/2010/main" val="1768994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4852761"/>
          </a:xfrm>
        </p:spPr>
        <p:txBody>
          <a:bodyPr>
            <a:normAutofit fontScale="92500" lnSpcReduction="10000"/>
          </a:bodyPr>
          <a:lstStyle/>
          <a:p>
            <a:pPr marL="0" indent="0">
              <a:buNone/>
            </a:pPr>
            <a:r>
              <a:rPr lang="en-US" dirty="0"/>
              <a:t>Bedside RN:</a:t>
            </a:r>
          </a:p>
          <a:p>
            <a:r>
              <a:rPr lang="en-US" dirty="0"/>
              <a:t>Would call clinician if there is a change in the status of the patient. </a:t>
            </a:r>
          </a:p>
          <a:p>
            <a:r>
              <a:rPr lang="en-US" dirty="0"/>
              <a:t>Training for placing CPO was when onboarding (starting working in unit) and when equipment changed. </a:t>
            </a:r>
          </a:p>
          <a:p>
            <a:r>
              <a:rPr lang="en-US" dirty="0"/>
              <a:t>CPO helps catches events we otherwise would not catch. (e.g. investigating apneic events on patients newly on </a:t>
            </a:r>
            <a:r>
              <a:rPr lang="en-US" dirty="0" err="1"/>
              <a:t>Bipap</a:t>
            </a:r>
            <a:r>
              <a:rPr lang="en-US" dirty="0"/>
              <a:t>)</a:t>
            </a:r>
          </a:p>
          <a:p>
            <a:r>
              <a:rPr lang="en-US" dirty="0"/>
              <a:t>Discontinue CPO when there have been days of consistency, when patient is admitted on home stable oxygen requirements. </a:t>
            </a:r>
          </a:p>
          <a:p>
            <a:r>
              <a:rPr lang="en-US" dirty="0"/>
              <a:t>Desaturation happens if the cannula fell or the </a:t>
            </a:r>
            <a:r>
              <a:rPr lang="en-US" dirty="0" err="1"/>
              <a:t>Bipap</a:t>
            </a:r>
            <a:r>
              <a:rPr lang="en-US" dirty="0"/>
              <a:t> machine came off. RN goes to check the patient when alarm received. </a:t>
            </a:r>
          </a:p>
          <a:p>
            <a:r>
              <a:rPr lang="en-US" dirty="0"/>
              <a:t>Per shift, RN spends 30 min troubleshooting CPO. </a:t>
            </a:r>
          </a:p>
          <a:p>
            <a:r>
              <a:rPr lang="en-US" dirty="0"/>
              <a:t>Improve CPO by creating order sets to help start and discontinue CPO.</a:t>
            </a:r>
          </a:p>
          <a:p>
            <a:endParaRPr lang="en-US" dirty="0"/>
          </a:p>
          <a:p>
            <a:endParaRPr lang="en-US" dirty="0"/>
          </a:p>
        </p:txBody>
      </p:sp>
    </p:spTree>
    <p:extLst>
      <p:ext uri="{BB962C8B-B14F-4D97-AF65-F5344CB8AC3E}">
        <p14:creationId xmlns:p14="http://schemas.microsoft.com/office/powerpoint/2010/main" val="2066562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fontScale="55000" lnSpcReduction="20000"/>
          </a:bodyPr>
          <a:lstStyle/>
          <a:p>
            <a:pPr marL="0" indent="0">
              <a:buNone/>
            </a:pPr>
            <a:r>
              <a:rPr lang="en-US" dirty="0"/>
              <a:t>Bedside RN:</a:t>
            </a:r>
          </a:p>
          <a:p>
            <a:r>
              <a:rPr lang="en-US" dirty="0"/>
              <a:t>Training about CPO placement was a long time ago, when starting to work on 14 Moffit. They got training from the company (</a:t>
            </a:r>
            <a:r>
              <a:rPr lang="en-US" dirty="0" err="1"/>
              <a:t>Mossimo</a:t>
            </a:r>
            <a:r>
              <a:rPr lang="en-US" dirty="0"/>
              <a:t>). </a:t>
            </a:r>
          </a:p>
          <a:p>
            <a:r>
              <a:rPr lang="en-US" dirty="0"/>
              <a:t>If patient has consistently spot SpO2 &lt;92%, or patient on narcotics, or patient on HFNC, she asks for a CPO order. </a:t>
            </a:r>
          </a:p>
          <a:p>
            <a:r>
              <a:rPr lang="en-US" dirty="0"/>
              <a:t>Getting information about trends, helps to catch things early and get RR and primary team involved. </a:t>
            </a:r>
          </a:p>
          <a:p>
            <a:r>
              <a:rPr lang="en-US" dirty="0"/>
              <a:t>Most of their patients on TCU need CPO. </a:t>
            </a:r>
          </a:p>
          <a:p>
            <a:r>
              <a:rPr lang="en-US" dirty="0"/>
              <a:t>Patients on room air or stable oxygen with no </a:t>
            </a:r>
            <a:r>
              <a:rPr lang="en-US" dirty="0" err="1"/>
              <a:t>desats</a:t>
            </a:r>
            <a:r>
              <a:rPr lang="en-US" dirty="0"/>
              <a:t> on 1-2 shifts, she may ask primary team about discontinuing CPO. May be an oversight not to stop CPO prior to discharge. </a:t>
            </a:r>
          </a:p>
          <a:p>
            <a:r>
              <a:rPr lang="en-US" dirty="0"/>
              <a:t>She clicks button acknowledge and view. If good </a:t>
            </a:r>
            <a:r>
              <a:rPr lang="en-US" dirty="0" err="1"/>
              <a:t>pleth</a:t>
            </a:r>
            <a:r>
              <a:rPr lang="en-US" dirty="0"/>
              <a:t> and </a:t>
            </a:r>
            <a:r>
              <a:rPr lang="en-US" dirty="0" err="1"/>
              <a:t>desat</a:t>
            </a:r>
            <a:r>
              <a:rPr lang="en-US" dirty="0"/>
              <a:t> she would check on patient. </a:t>
            </a:r>
          </a:p>
          <a:p>
            <a:r>
              <a:rPr lang="en-US" dirty="0"/>
              <a:t>Troubleshooting has been much better with the new sensors. Now, only spending a few minutes troubleshooting per shift. </a:t>
            </a:r>
          </a:p>
          <a:p>
            <a:r>
              <a:rPr lang="en-US" dirty="0"/>
              <a:t>Could something be done about artifacts. There are a large number of alerts and some are normal. </a:t>
            </a:r>
            <a:r>
              <a:rPr lang="en-US" b="1" dirty="0"/>
              <a:t>Figure out how to decrease the amount of alerts, the RN should only get the high alerts. </a:t>
            </a:r>
          </a:p>
          <a:p>
            <a:r>
              <a:rPr lang="en-US" dirty="0"/>
              <a:t>CPO does not have an indication in the order set (tele has). She would ask the primary team about discontinuing CPO if it does not seem needed. </a:t>
            </a:r>
          </a:p>
          <a:p>
            <a:r>
              <a:rPr lang="en-US" dirty="0"/>
              <a:t>Good to have forehead probes. You get an ABG and confirm patients are hypoxic. </a:t>
            </a:r>
          </a:p>
          <a:p>
            <a:r>
              <a:rPr lang="en-US" dirty="0"/>
              <a:t>She compares the room monitor to the CPO box as part of the troubleshooting. </a:t>
            </a:r>
          </a:p>
          <a:p>
            <a:r>
              <a:rPr lang="en-US" dirty="0"/>
              <a:t>It is difficult to respond to alerts when you are covering a floor nurse. It works better to send the alerts to the charge RN for covering floor nurses. </a:t>
            </a:r>
          </a:p>
          <a:p>
            <a:endParaRPr lang="en-US" dirty="0"/>
          </a:p>
        </p:txBody>
      </p:sp>
    </p:spTree>
    <p:extLst>
      <p:ext uri="{BB962C8B-B14F-4D97-AF65-F5344CB8AC3E}">
        <p14:creationId xmlns:p14="http://schemas.microsoft.com/office/powerpoint/2010/main" val="28629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fontScale="92500" lnSpcReduction="10000"/>
          </a:bodyPr>
          <a:lstStyle/>
          <a:p>
            <a:r>
              <a:rPr lang="en-US" dirty="0"/>
              <a:t>PCA</a:t>
            </a:r>
          </a:p>
          <a:p>
            <a:r>
              <a:rPr lang="en-US" dirty="0"/>
              <a:t>She gets asked (by </a:t>
            </a:r>
            <a:r>
              <a:rPr lang="en-US" dirty="0" err="1"/>
              <a:t>obs</a:t>
            </a:r>
            <a:r>
              <a:rPr lang="en-US" dirty="0"/>
              <a:t> room, secretary, bedside RN) to check on patient’s for CPO alerts. Mostly, to check on a low battery or the probe came off. She needs to make sure the probe is on and reading right. </a:t>
            </a:r>
          </a:p>
          <a:p>
            <a:r>
              <a:rPr lang="en-US" dirty="0"/>
              <a:t>She does not receive information about why patients are on CPO. </a:t>
            </a:r>
          </a:p>
          <a:p>
            <a:r>
              <a:rPr lang="en-US" dirty="0"/>
              <a:t>If an alarm is ongoing, she checks with the bedside RN. </a:t>
            </a:r>
          </a:p>
          <a:p>
            <a:r>
              <a:rPr lang="en-US" dirty="0"/>
              <a:t>Their scope is limited to ensuring the CPO probe is placed and working correctly. </a:t>
            </a:r>
          </a:p>
          <a:p>
            <a:r>
              <a:rPr lang="en-US" dirty="0"/>
              <a:t>Improved by dependable equipment, choosing best place on the patient (not on the finger if the patient is agitated and keeps pulling it off). </a:t>
            </a:r>
          </a:p>
          <a:p>
            <a:r>
              <a:rPr lang="en-US" dirty="0"/>
              <a:t>They change probe to toe or forehead. No other training since starting work. She got training from another PCA. It is a gap in the onboarding process. </a:t>
            </a:r>
          </a:p>
          <a:p>
            <a:endParaRPr lang="en-US" dirty="0"/>
          </a:p>
          <a:p>
            <a:endParaRPr lang="en-US" dirty="0"/>
          </a:p>
        </p:txBody>
      </p:sp>
    </p:spTree>
    <p:extLst>
      <p:ext uri="{BB962C8B-B14F-4D97-AF65-F5344CB8AC3E}">
        <p14:creationId xmlns:p14="http://schemas.microsoft.com/office/powerpoint/2010/main" val="788488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lnSpcReduction="10000"/>
          </a:bodyPr>
          <a:lstStyle/>
          <a:p>
            <a:r>
              <a:rPr lang="en-US" dirty="0"/>
              <a:t>Director of TCU and peds med/surg at MB (patients include teenagers). </a:t>
            </a:r>
          </a:p>
          <a:p>
            <a:r>
              <a:rPr lang="en-US" dirty="0"/>
              <a:t>2/3 to ¾ of TCU patients are on CPO, other patients are on tele. </a:t>
            </a:r>
          </a:p>
          <a:p>
            <a:r>
              <a:rPr lang="en-US" dirty="0"/>
              <a:t>There is no specific competency about placing CPO. </a:t>
            </a:r>
          </a:p>
          <a:p>
            <a:r>
              <a:rPr lang="en-US" dirty="0"/>
              <a:t>At MB CPO waveforms are at the nurses stations and the alerts go to each bedside RN </a:t>
            </a:r>
            <a:r>
              <a:rPr lang="en-US" dirty="0" err="1"/>
              <a:t>Voalte</a:t>
            </a:r>
            <a:r>
              <a:rPr lang="en-US" dirty="0"/>
              <a:t> phone. If it is not acknowledged it goes to the second call person. </a:t>
            </a:r>
          </a:p>
          <a:p>
            <a:r>
              <a:rPr lang="en-US" dirty="0"/>
              <a:t>CPO discontinuation is nurse driven, they will ask the physician. </a:t>
            </a:r>
          </a:p>
          <a:p>
            <a:r>
              <a:rPr lang="en-US" dirty="0"/>
              <a:t>Most patients on TCU stay on CPO during all the admission. </a:t>
            </a:r>
          </a:p>
          <a:p>
            <a:r>
              <a:rPr lang="en-US" dirty="0"/>
              <a:t>Often patients are both on tele and CPO. Patients may refuse tele and are only on CPO. </a:t>
            </a:r>
          </a:p>
          <a:p>
            <a:r>
              <a:rPr lang="en-US" dirty="0"/>
              <a:t>Their equipment usually works well. They use </a:t>
            </a:r>
            <a:r>
              <a:rPr lang="en-US" dirty="0" err="1"/>
              <a:t>Mossimo</a:t>
            </a:r>
            <a:r>
              <a:rPr lang="en-US" dirty="0"/>
              <a:t> probes. </a:t>
            </a:r>
          </a:p>
        </p:txBody>
      </p:sp>
    </p:spTree>
    <p:extLst>
      <p:ext uri="{BB962C8B-B14F-4D97-AF65-F5344CB8AC3E}">
        <p14:creationId xmlns:p14="http://schemas.microsoft.com/office/powerpoint/2010/main" val="478099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fontScale="70000" lnSpcReduction="20000"/>
          </a:bodyPr>
          <a:lstStyle/>
          <a:p>
            <a:pPr marL="0" indent="0">
              <a:buNone/>
            </a:pPr>
            <a:r>
              <a:rPr lang="en-US" dirty="0"/>
              <a:t>Director of TCU at Parnassus</a:t>
            </a:r>
          </a:p>
          <a:p>
            <a:r>
              <a:rPr lang="en-US" dirty="0"/>
              <a:t>CPO needed for post-op patients, using narcotics. </a:t>
            </a:r>
          </a:p>
          <a:p>
            <a:r>
              <a:rPr lang="en-US" dirty="0"/>
              <a:t>Possible to discontinue CPO if they have been on it a long time after their procedures. </a:t>
            </a:r>
          </a:p>
          <a:p>
            <a:r>
              <a:rPr lang="en-US" dirty="0"/>
              <a:t>Lack of guidance for de-escalation of CPO. </a:t>
            </a:r>
          </a:p>
          <a:p>
            <a:r>
              <a:rPr lang="en-US" dirty="0"/>
              <a:t>Patients that will be discharged in 48 hours likely not need CPO.</a:t>
            </a:r>
          </a:p>
          <a:p>
            <a:r>
              <a:rPr lang="en-US" dirty="0"/>
              <a:t>If there is CPO, there is an eye on the patient. As a surrogate for someone watching the patient.  Providers are afraid to discontinue CPO and something happens. The same mentality was with central lines and foleys, for convenience. We need criteria to remove CPO. </a:t>
            </a:r>
          </a:p>
          <a:p>
            <a:r>
              <a:rPr lang="en-US" dirty="0"/>
              <a:t>We do not have a way to interpret data that certain patients have been stable for 48-72 hours and CPO should be de-escalated to q4-q2 hour SpO2 check. </a:t>
            </a:r>
          </a:p>
          <a:p>
            <a:r>
              <a:rPr lang="en-US" dirty="0"/>
              <a:t>CPO monitoring needs to be decentralized because it is tenuous and changes frequently. There is not a lot of interpretation (wave and SpO2). Having an external monitor causes delays. It has to be at the point of care. </a:t>
            </a:r>
          </a:p>
          <a:p>
            <a:r>
              <a:rPr lang="en-US" dirty="0"/>
              <a:t>CPO troubleshooting training is lacking. </a:t>
            </a:r>
          </a:p>
          <a:p>
            <a:r>
              <a:rPr lang="en-US" dirty="0"/>
              <a:t>Go back to providers to indicate why are patients on CPO. </a:t>
            </a:r>
          </a:p>
          <a:p>
            <a:r>
              <a:rPr lang="en-US" dirty="0"/>
              <a:t>The burden on tele is unsafe. There is alarm fatigue. We need to remove noise with criteria and guidance. </a:t>
            </a:r>
          </a:p>
        </p:txBody>
      </p:sp>
    </p:spTree>
    <p:extLst>
      <p:ext uri="{BB962C8B-B14F-4D97-AF65-F5344CB8AC3E}">
        <p14:creationId xmlns:p14="http://schemas.microsoft.com/office/powerpoint/2010/main" val="219209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0F66A-1513-44DB-A363-2659765F51C0}"/>
              </a:ext>
            </a:extLst>
          </p:cNvPr>
          <p:cNvSpPr>
            <a:spLocks noGrp="1"/>
          </p:cNvSpPr>
          <p:nvPr>
            <p:ph type="title"/>
          </p:nvPr>
        </p:nvSpPr>
        <p:spPr/>
        <p:txBody>
          <a:bodyPr/>
          <a:lstStyle/>
          <a:p>
            <a:r>
              <a:rPr lang="en-US" dirty="0"/>
              <a:t>I. Literature Search</a:t>
            </a:r>
          </a:p>
        </p:txBody>
      </p:sp>
      <p:sp>
        <p:nvSpPr>
          <p:cNvPr id="3" name="Text Placeholder 2">
            <a:extLst>
              <a:ext uri="{FF2B5EF4-FFF2-40B4-BE49-F238E27FC236}">
                <a16:creationId xmlns:a16="http://schemas.microsoft.com/office/drawing/2014/main" id="{F63D3922-5E55-4F58-A36C-3CE97BF4A82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28132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fontScale="85000" lnSpcReduction="20000"/>
          </a:bodyPr>
          <a:lstStyle/>
          <a:p>
            <a:pPr marL="0" indent="0">
              <a:buNone/>
            </a:pPr>
            <a:r>
              <a:rPr lang="en-US" dirty="0" err="1"/>
              <a:t>Neurosurg</a:t>
            </a:r>
            <a:r>
              <a:rPr lang="en-US" dirty="0"/>
              <a:t> NP:</a:t>
            </a:r>
          </a:p>
          <a:p>
            <a:r>
              <a:rPr lang="en-US" dirty="0"/>
              <a:t>Use CPO on patients on high doses of opioids, post-op, OSA. </a:t>
            </a:r>
          </a:p>
          <a:p>
            <a:r>
              <a:rPr lang="en-US" dirty="0"/>
              <a:t>Often the nurse will ask if the CPO is needed for a stable patient. They check if patient desaturated at night. </a:t>
            </a:r>
          </a:p>
          <a:p>
            <a:r>
              <a:rPr lang="en-US" dirty="0"/>
              <a:t>Discontinuing CPO falls to back of mind. </a:t>
            </a:r>
          </a:p>
          <a:p>
            <a:r>
              <a:rPr lang="en-US" dirty="0"/>
              <a:t>Often patients are placed on oxygen overnight with no documentation of why. </a:t>
            </a:r>
          </a:p>
          <a:p>
            <a:r>
              <a:rPr lang="en-US" dirty="0"/>
              <a:t>Because they use PCAs and ketamine </a:t>
            </a:r>
            <a:r>
              <a:rPr lang="en-US" dirty="0" err="1"/>
              <a:t>gtt</a:t>
            </a:r>
            <a:r>
              <a:rPr lang="en-US" dirty="0"/>
              <a:t>, they use a lot of CPO. </a:t>
            </a:r>
          </a:p>
          <a:p>
            <a:r>
              <a:rPr lang="en-US" dirty="0"/>
              <a:t>Keep patients on CPO for the first night. </a:t>
            </a:r>
          </a:p>
          <a:p>
            <a:r>
              <a:rPr lang="en-US" dirty="0"/>
              <a:t>There is a lot of undiagnosed sleep apnea. Patients snore at home. CPO is valuable at night for OSA, it cannot be caught with spot SpO2. </a:t>
            </a:r>
          </a:p>
          <a:p>
            <a:r>
              <a:rPr lang="en-US" dirty="0"/>
              <a:t>A nurse driven protocol for CPO discontinuation would help.</a:t>
            </a:r>
          </a:p>
          <a:p>
            <a:r>
              <a:rPr lang="en-US" dirty="0"/>
              <a:t>They are more concerned about older patients with difficulty clearing opioids, than younger patients. </a:t>
            </a:r>
          </a:p>
          <a:p>
            <a:r>
              <a:rPr lang="en-US" dirty="0"/>
              <a:t>They go check on a patient that is persistently desaturating. </a:t>
            </a:r>
          </a:p>
          <a:p>
            <a:endParaRPr lang="en-US" dirty="0"/>
          </a:p>
        </p:txBody>
      </p:sp>
    </p:spTree>
    <p:extLst>
      <p:ext uri="{BB962C8B-B14F-4D97-AF65-F5344CB8AC3E}">
        <p14:creationId xmlns:p14="http://schemas.microsoft.com/office/powerpoint/2010/main" val="3029049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fontScale="77500" lnSpcReduction="20000"/>
          </a:bodyPr>
          <a:lstStyle/>
          <a:p>
            <a:pPr marL="0" indent="0">
              <a:buNone/>
            </a:pPr>
            <a:r>
              <a:rPr lang="en-US" dirty="0" err="1"/>
              <a:t>Neurosurg</a:t>
            </a:r>
            <a:r>
              <a:rPr lang="en-US" dirty="0"/>
              <a:t> NP:</a:t>
            </a:r>
          </a:p>
          <a:p>
            <a:r>
              <a:rPr lang="en-US" dirty="0"/>
              <a:t>Use CPO on patients on high doses of opioids, post-op, OSA, obese. Patients who are at risk for hypoventilation or have a pulmonary issue (e.g. pneumonia, PE). </a:t>
            </a:r>
          </a:p>
          <a:p>
            <a:r>
              <a:rPr lang="en-US" dirty="0"/>
              <a:t>Consider discontinue CPO when they remove PCA if no risk factors, if risk factors they continue CPO until discharge.</a:t>
            </a:r>
          </a:p>
          <a:p>
            <a:r>
              <a:rPr lang="en-US" dirty="0"/>
              <a:t>If RN asks about discontinuing CPO they review. </a:t>
            </a:r>
          </a:p>
          <a:p>
            <a:r>
              <a:rPr lang="en-US" dirty="0"/>
              <a:t>No CPO if normal BMI, no OSA, no high narcotics.</a:t>
            </a:r>
          </a:p>
          <a:p>
            <a:r>
              <a:rPr lang="en-US" dirty="0"/>
              <a:t>A bad outcome many years ago triggered placing patients on CPO. </a:t>
            </a:r>
          </a:p>
          <a:p>
            <a:r>
              <a:rPr lang="en-US" dirty="0"/>
              <a:t>Having clear criteria for when to start and discontinue CPO, a prompt in Apex, similar to tele.</a:t>
            </a:r>
          </a:p>
          <a:p>
            <a:r>
              <a:rPr lang="en-US" dirty="0"/>
              <a:t>Would like to be notified when a patient in which oxygen was weaned to room air, the RN places back oxygen on the patient. </a:t>
            </a:r>
          </a:p>
          <a:p>
            <a:r>
              <a:rPr lang="en-US" dirty="0"/>
              <a:t>Is the patient only desaturating when sleeping?</a:t>
            </a:r>
          </a:p>
          <a:p>
            <a:r>
              <a:rPr lang="en-US" dirty="0"/>
              <a:t>Use the lung expansion pathway if no actionable findings on work up. </a:t>
            </a:r>
          </a:p>
          <a:p>
            <a:r>
              <a:rPr lang="en-US" dirty="0"/>
              <a:t>Feel safer to have someone on CPO.</a:t>
            </a:r>
          </a:p>
          <a:p>
            <a:endParaRPr lang="en-US" dirty="0"/>
          </a:p>
        </p:txBody>
      </p:sp>
    </p:spTree>
    <p:extLst>
      <p:ext uri="{BB962C8B-B14F-4D97-AF65-F5344CB8AC3E}">
        <p14:creationId xmlns:p14="http://schemas.microsoft.com/office/powerpoint/2010/main" val="3753142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lnSpcReduction="10000"/>
          </a:bodyPr>
          <a:lstStyle/>
          <a:p>
            <a:r>
              <a:rPr lang="en-US" dirty="0"/>
              <a:t>PA:</a:t>
            </a:r>
          </a:p>
          <a:p>
            <a:r>
              <a:rPr lang="en-US" dirty="0"/>
              <a:t>All post-op patients need CPO, they are on narcotics, still sedated, anyone waking up from anesthesia.</a:t>
            </a:r>
          </a:p>
          <a:p>
            <a:r>
              <a:rPr lang="en-US" dirty="0"/>
              <a:t>Nurses ask about removing CPO, specially older patients. </a:t>
            </a:r>
          </a:p>
          <a:p>
            <a:r>
              <a:rPr lang="en-US" dirty="0"/>
              <a:t>She tries to remove CPO once post-op patient is off PCA and patients have been saturating well for a few hours. </a:t>
            </a:r>
          </a:p>
          <a:p>
            <a:r>
              <a:rPr lang="en-US" dirty="0" err="1"/>
              <a:t>Cpo</a:t>
            </a:r>
            <a:r>
              <a:rPr lang="en-US" dirty="0"/>
              <a:t> could be improve if the probes were wireless. An automatic reminder to stop CPO would be helpful. </a:t>
            </a:r>
          </a:p>
          <a:p>
            <a:r>
              <a:rPr lang="en-US" dirty="0"/>
              <a:t>Escalate level of care if patient has high nursing needs, like q2 VS, on </a:t>
            </a:r>
            <a:r>
              <a:rPr lang="en-US" dirty="0" err="1"/>
              <a:t>Tcu</a:t>
            </a:r>
            <a:r>
              <a:rPr lang="en-US" dirty="0"/>
              <a:t>. </a:t>
            </a:r>
          </a:p>
          <a:p>
            <a:r>
              <a:rPr lang="en-US" dirty="0"/>
              <a:t>Transfer to ICU if their VS are unstable. </a:t>
            </a:r>
          </a:p>
          <a:p>
            <a:r>
              <a:rPr lang="en-US" dirty="0"/>
              <a:t>They are notified if SpO2 &lt;88%, She asks that RR evaluates patient. </a:t>
            </a:r>
          </a:p>
          <a:p>
            <a:endParaRPr lang="en-US" dirty="0"/>
          </a:p>
          <a:p>
            <a:endParaRPr lang="en-US" dirty="0"/>
          </a:p>
        </p:txBody>
      </p:sp>
    </p:spTree>
    <p:extLst>
      <p:ext uri="{BB962C8B-B14F-4D97-AF65-F5344CB8AC3E}">
        <p14:creationId xmlns:p14="http://schemas.microsoft.com/office/powerpoint/2010/main" val="1451253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fontScale="77500" lnSpcReduction="20000"/>
          </a:bodyPr>
          <a:lstStyle/>
          <a:p>
            <a:r>
              <a:rPr lang="en-US" dirty="0"/>
              <a:t>RR RN:</a:t>
            </a:r>
          </a:p>
          <a:p>
            <a:r>
              <a:rPr lang="en-US" dirty="0"/>
              <a:t>Needs CPO: OSA, central sleep apnea, obesity hypoventilation syndrome, any airway concern, a surgical airway, HFNC. Anyone who does not have stable saturation. Patients on epidurals, PCAs. Patients who are not protecting airway (altered mental status) and inability to handle secretions. </a:t>
            </a:r>
          </a:p>
          <a:p>
            <a:r>
              <a:rPr lang="en-US" dirty="0"/>
              <a:t>When to call RR: if SpO2 85%, or on escalating requirements. </a:t>
            </a:r>
          </a:p>
          <a:p>
            <a:r>
              <a:rPr lang="en-US" dirty="0"/>
              <a:t>RR looks at the patient and if not in distress, then check SpO2 on another device (troubleshooting). First see if the clinical presentation fits, check all oxygen connections. If unstable patient, then addressing the clinical change. </a:t>
            </a:r>
          </a:p>
          <a:p>
            <a:r>
              <a:rPr lang="en-US" dirty="0"/>
              <a:t>She spends a lot of time troubleshooting probes. </a:t>
            </a:r>
          </a:p>
          <a:p>
            <a:r>
              <a:rPr lang="en-US" dirty="0"/>
              <a:t>It is common that RR asks for a CPO order to be placed.</a:t>
            </a:r>
          </a:p>
          <a:p>
            <a:r>
              <a:rPr lang="en-US" dirty="0"/>
              <a:t>Change from floor to TCU for oxygen requirements, any RN assessment more often than every 4 hours. </a:t>
            </a:r>
          </a:p>
          <a:p>
            <a:r>
              <a:rPr lang="en-US" dirty="0"/>
              <a:t>Change from TCU to ICU if patient needs hourly assessment, their trajectory is downwards to prevent an event. </a:t>
            </a:r>
          </a:p>
          <a:p>
            <a:r>
              <a:rPr lang="en-US" dirty="0"/>
              <a:t>Need guidance on how CPO is ordered. She does not think CPO is overordered. Agreed upon sat goals. Communicate to the Rn when to be concerned. </a:t>
            </a:r>
          </a:p>
          <a:p>
            <a:endParaRPr lang="en-US" dirty="0"/>
          </a:p>
        </p:txBody>
      </p:sp>
    </p:spTree>
    <p:extLst>
      <p:ext uri="{BB962C8B-B14F-4D97-AF65-F5344CB8AC3E}">
        <p14:creationId xmlns:p14="http://schemas.microsoft.com/office/powerpoint/2010/main" val="172373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p:txBody>
          <a:bodyPr/>
          <a:lstStyle/>
          <a:p>
            <a:r>
              <a:rPr lang="en-US" sz="3200" b="1" dirty="0"/>
              <a:t>II. Interviews – Front line staff</a:t>
            </a:r>
            <a:endParaRPr lang="en-US" sz="2800" dirty="0"/>
          </a:p>
        </p:txBody>
      </p:sp>
      <p:sp>
        <p:nvSpPr>
          <p:cNvPr id="2" name="Content Placeholder 1">
            <a:extLst>
              <a:ext uri="{FF2B5EF4-FFF2-40B4-BE49-F238E27FC236}">
                <a16:creationId xmlns:a16="http://schemas.microsoft.com/office/drawing/2014/main" id="{8D09735F-2F5F-4978-B1F4-8B5579111B4C}"/>
              </a:ext>
            </a:extLst>
          </p:cNvPr>
          <p:cNvSpPr>
            <a:spLocks noGrp="1"/>
          </p:cNvSpPr>
          <p:nvPr>
            <p:ph idx="1"/>
          </p:nvPr>
        </p:nvSpPr>
        <p:spPr>
          <a:xfrm>
            <a:off x="838200" y="1490888"/>
            <a:ext cx="10515600" cy="5179333"/>
          </a:xfrm>
        </p:spPr>
        <p:txBody>
          <a:bodyPr>
            <a:normAutofit fontScale="92500" lnSpcReduction="20000"/>
          </a:bodyPr>
          <a:lstStyle/>
          <a:p>
            <a:r>
              <a:rPr lang="en-US" dirty="0"/>
              <a:t>Advanced practitioner manager:</a:t>
            </a:r>
          </a:p>
          <a:p>
            <a:r>
              <a:rPr lang="en-US" dirty="0"/>
              <a:t>No guidelines for CPO use. </a:t>
            </a:r>
          </a:p>
          <a:p>
            <a:r>
              <a:rPr lang="en-US" dirty="0"/>
              <a:t>We need data, who and where is monitored with CPO. Surgical vs medical and the reasons. </a:t>
            </a:r>
          </a:p>
          <a:p>
            <a:r>
              <a:rPr lang="en-US" dirty="0"/>
              <a:t>Discontinue CPO if patients are improving and leaning towards discharge. </a:t>
            </a:r>
          </a:p>
          <a:p>
            <a:r>
              <a:rPr lang="en-US" dirty="0"/>
              <a:t>Keep CPO in patients that could change quickly. </a:t>
            </a:r>
          </a:p>
          <a:p>
            <a:r>
              <a:rPr lang="en-US" dirty="0"/>
              <a:t>Ideal is to have a process and common expectations in which the tech, the RN, and the teams actions are understood and align.</a:t>
            </a:r>
          </a:p>
          <a:p>
            <a:r>
              <a:rPr lang="en-US" dirty="0"/>
              <a:t>What is the goal we want to achieve for CPO monitoring?</a:t>
            </a:r>
          </a:p>
          <a:p>
            <a:r>
              <a:rPr lang="en-US" dirty="0"/>
              <a:t>Transporting patients on CPO, with RN monitoring causes delays and increases costs.</a:t>
            </a:r>
          </a:p>
          <a:p>
            <a:r>
              <a:rPr lang="en-US" dirty="0"/>
              <a:t>There is currently a ~20 second delay from a desaturation to an alarm sounds.</a:t>
            </a:r>
          </a:p>
          <a:p>
            <a:endParaRPr lang="en-US" dirty="0"/>
          </a:p>
          <a:p>
            <a:endParaRPr lang="en-US" dirty="0"/>
          </a:p>
          <a:p>
            <a:endParaRPr lang="en-US" dirty="0"/>
          </a:p>
        </p:txBody>
      </p:sp>
    </p:spTree>
    <p:extLst>
      <p:ext uri="{BB962C8B-B14F-4D97-AF65-F5344CB8AC3E}">
        <p14:creationId xmlns:p14="http://schemas.microsoft.com/office/powerpoint/2010/main" val="91990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79" y="144653"/>
            <a:ext cx="10786535" cy="535531"/>
          </a:xfrm>
        </p:spPr>
        <p:txBody>
          <a:bodyPr/>
          <a:lstStyle/>
          <a:p>
            <a:r>
              <a:rPr lang="en-US" sz="3200" b="1" dirty="0"/>
              <a:t>Literature Review Findings: Search strategies</a:t>
            </a:r>
            <a:endParaRPr lang="en-US" sz="3200" dirty="0"/>
          </a:p>
        </p:txBody>
      </p:sp>
      <p:sp>
        <p:nvSpPr>
          <p:cNvPr id="3" name="Content Placeholder 2"/>
          <p:cNvSpPr>
            <a:spLocks noGrp="1"/>
          </p:cNvSpPr>
          <p:nvPr>
            <p:ph idx="1"/>
          </p:nvPr>
        </p:nvSpPr>
        <p:spPr>
          <a:xfrm>
            <a:off x="250816" y="619932"/>
            <a:ext cx="11549298" cy="6183824"/>
          </a:xfrm>
        </p:spPr>
        <p:txBody>
          <a:bodyPr numCol="2"/>
          <a:lstStyle/>
          <a:p>
            <a:pPr marL="0" indent="0" algn="ctr">
              <a:lnSpc>
                <a:spcPct val="100000"/>
              </a:lnSpc>
              <a:buNone/>
            </a:pPr>
            <a:r>
              <a:rPr lang="en-US" sz="1600" b="1" dirty="0"/>
              <a:t>Search strategy 1:</a:t>
            </a:r>
          </a:p>
          <a:p>
            <a:pPr marL="0" indent="0">
              <a:lnSpc>
                <a:spcPct val="100000"/>
              </a:lnSpc>
              <a:spcBef>
                <a:spcPts val="0"/>
              </a:spcBef>
              <a:buNone/>
            </a:pPr>
            <a:endParaRPr lang="en-US" sz="1000" dirty="0"/>
          </a:p>
          <a:p>
            <a:pPr marL="0" indent="0">
              <a:lnSpc>
                <a:spcPct val="100000"/>
              </a:lnSpc>
              <a:spcBef>
                <a:spcPts val="0"/>
              </a:spcBef>
              <a:buNone/>
            </a:pPr>
            <a:r>
              <a:rPr lang="en-US" sz="1600" dirty="0"/>
              <a:t>Consultation with medical librarian Peggy Tahir.</a:t>
            </a:r>
          </a:p>
          <a:p>
            <a:pPr marL="0" indent="0">
              <a:lnSpc>
                <a:spcPct val="100000"/>
              </a:lnSpc>
              <a:spcBef>
                <a:spcPts val="0"/>
              </a:spcBef>
              <a:buNone/>
            </a:pPr>
            <a:r>
              <a:rPr lang="en-US" sz="1600" dirty="0"/>
              <a:t>Date searched: 8/30/2022</a:t>
            </a:r>
            <a:endParaRPr lang="en-US" sz="1000" dirty="0"/>
          </a:p>
          <a:p>
            <a:pPr marL="0" indent="0">
              <a:lnSpc>
                <a:spcPct val="100000"/>
              </a:lnSpc>
              <a:spcBef>
                <a:spcPts val="0"/>
              </a:spcBef>
              <a:buNone/>
            </a:pPr>
            <a:r>
              <a:rPr lang="en-US" sz="1600" dirty="0"/>
              <a:t>Limits: </a:t>
            </a:r>
            <a:r>
              <a:rPr lang="en-US" sz="1600" dirty="0" err="1"/>
              <a:t>Embase</a:t>
            </a:r>
            <a:r>
              <a:rPr lang="en-US" sz="1600" dirty="0"/>
              <a:t> limit to articles/articles in press</a:t>
            </a:r>
          </a:p>
          <a:p>
            <a:pPr marL="0" indent="0">
              <a:lnSpc>
                <a:spcPct val="100000"/>
              </a:lnSpc>
              <a:spcBef>
                <a:spcPts val="0"/>
              </a:spcBef>
              <a:buNone/>
            </a:pPr>
            <a:endParaRPr lang="en-US" sz="1600" dirty="0"/>
          </a:p>
          <a:p>
            <a:pPr marL="0" indent="0">
              <a:lnSpc>
                <a:spcPct val="100000"/>
              </a:lnSpc>
              <a:spcBef>
                <a:spcPts val="0"/>
              </a:spcBef>
              <a:buNone/>
            </a:pPr>
            <a:r>
              <a:rPr lang="en-US" sz="1600" b="1" dirty="0"/>
              <a:t>PubMed:</a:t>
            </a:r>
          </a:p>
          <a:p>
            <a:pPr marL="0" indent="0">
              <a:lnSpc>
                <a:spcPct val="100000"/>
              </a:lnSpc>
              <a:spcBef>
                <a:spcPts val="0"/>
              </a:spcBef>
              <a:buNone/>
            </a:pPr>
            <a:r>
              <a:rPr lang="en-US" sz="1600" dirty="0"/>
              <a:t>(("Oximetry"[Mesh] AND continuous) OR “continuous pulse oximetry”) AND (guideline* OR “care model*” OR consensus OR recommend* OR “best practice*”)</a:t>
            </a:r>
          </a:p>
          <a:p>
            <a:pPr marL="0" indent="0">
              <a:lnSpc>
                <a:spcPct val="100000"/>
              </a:lnSpc>
              <a:spcBef>
                <a:spcPts val="0"/>
              </a:spcBef>
              <a:buNone/>
            </a:pPr>
            <a:r>
              <a:rPr lang="en-US" sz="1600" u="sng" dirty="0"/>
              <a:t>References = 1,547</a:t>
            </a:r>
          </a:p>
          <a:p>
            <a:pPr marL="0" indent="0">
              <a:lnSpc>
                <a:spcPct val="100000"/>
              </a:lnSpc>
              <a:spcBef>
                <a:spcPts val="0"/>
              </a:spcBef>
              <a:buNone/>
            </a:pPr>
            <a:r>
              <a:rPr lang="en-US" sz="1600" b="1" dirty="0"/>
              <a:t>Web of Science:</a:t>
            </a:r>
          </a:p>
          <a:p>
            <a:pPr marL="0" indent="0">
              <a:lnSpc>
                <a:spcPct val="100000"/>
              </a:lnSpc>
              <a:spcBef>
                <a:spcPts val="0"/>
              </a:spcBef>
              <a:buNone/>
            </a:pPr>
            <a:r>
              <a:rPr lang="en-US" sz="1600" dirty="0"/>
              <a:t>(“continuous pulse oximetry” OR (continuous AND “pulse oximetry”))</a:t>
            </a:r>
          </a:p>
          <a:p>
            <a:pPr marL="0" indent="0">
              <a:lnSpc>
                <a:spcPct val="100000"/>
              </a:lnSpc>
              <a:spcBef>
                <a:spcPts val="0"/>
              </a:spcBef>
              <a:buNone/>
            </a:pPr>
            <a:r>
              <a:rPr lang="en-US" sz="1600" u="sng" dirty="0"/>
              <a:t>References = 831</a:t>
            </a:r>
          </a:p>
          <a:p>
            <a:pPr marL="0" indent="0">
              <a:lnSpc>
                <a:spcPct val="100000"/>
              </a:lnSpc>
              <a:spcBef>
                <a:spcPts val="0"/>
              </a:spcBef>
              <a:buNone/>
            </a:pPr>
            <a:r>
              <a:rPr lang="en-US" sz="1600" b="1" dirty="0" err="1"/>
              <a:t>Embase</a:t>
            </a:r>
            <a:r>
              <a:rPr lang="en-US" sz="1600" b="1" dirty="0"/>
              <a:t>:</a:t>
            </a:r>
          </a:p>
          <a:p>
            <a:pPr marL="0" indent="0">
              <a:lnSpc>
                <a:spcPct val="100000"/>
              </a:lnSpc>
              <a:spcBef>
                <a:spcPts val="0"/>
              </a:spcBef>
              <a:buNone/>
            </a:pPr>
            <a:r>
              <a:rPr lang="en-US" sz="1600" dirty="0"/>
              <a:t>'continuous pulse oximetry' OR (('pulse oximetry'/</a:t>
            </a:r>
            <a:r>
              <a:rPr lang="en-US" sz="1600" dirty="0" err="1"/>
              <a:t>exp</a:t>
            </a:r>
            <a:r>
              <a:rPr lang="en-US" sz="1600" dirty="0"/>
              <a:t> OR 'pulse oximetry') AND continuous)</a:t>
            </a:r>
          </a:p>
          <a:p>
            <a:pPr marL="0" indent="0">
              <a:lnSpc>
                <a:spcPct val="100000"/>
              </a:lnSpc>
              <a:spcBef>
                <a:spcPts val="0"/>
              </a:spcBef>
              <a:buNone/>
            </a:pPr>
            <a:r>
              <a:rPr lang="en-US" sz="1600" u="sng" dirty="0"/>
              <a:t>References = 1,362</a:t>
            </a:r>
          </a:p>
          <a:p>
            <a:pPr marL="0" indent="0">
              <a:lnSpc>
                <a:spcPct val="100000"/>
              </a:lnSpc>
              <a:spcBef>
                <a:spcPts val="0"/>
              </a:spcBef>
              <a:buNone/>
            </a:pPr>
            <a:endParaRPr lang="en-US" sz="1600" u="sng" dirty="0"/>
          </a:p>
          <a:p>
            <a:pPr marL="0" indent="0">
              <a:lnSpc>
                <a:spcPct val="100000"/>
              </a:lnSpc>
              <a:spcBef>
                <a:spcPts val="0"/>
              </a:spcBef>
              <a:buNone/>
            </a:pPr>
            <a:r>
              <a:rPr lang="en-US" sz="1600" dirty="0"/>
              <a:t>Total references from all databases = 3,740</a:t>
            </a:r>
          </a:p>
          <a:p>
            <a:pPr marL="0" indent="0">
              <a:lnSpc>
                <a:spcPct val="100000"/>
              </a:lnSpc>
              <a:spcBef>
                <a:spcPts val="0"/>
              </a:spcBef>
              <a:buNone/>
            </a:pPr>
            <a:r>
              <a:rPr lang="en-US" sz="1600" dirty="0"/>
              <a:t>Total references after duplicates removed = 2,974*</a:t>
            </a:r>
          </a:p>
          <a:p>
            <a:pPr marL="0" indent="0">
              <a:lnSpc>
                <a:spcPct val="100000"/>
              </a:lnSpc>
              <a:spcBef>
                <a:spcPts val="0"/>
              </a:spcBef>
              <a:buNone/>
            </a:pPr>
            <a:endParaRPr lang="en-US" sz="1600" dirty="0"/>
          </a:p>
          <a:p>
            <a:pPr marL="0" indent="0">
              <a:lnSpc>
                <a:spcPct val="100000"/>
              </a:lnSpc>
              <a:spcBef>
                <a:spcPts val="0"/>
              </a:spcBef>
              <a:buNone/>
            </a:pPr>
            <a:r>
              <a:rPr lang="en-US" sz="1600" dirty="0"/>
              <a:t>Results scanned and searched for key phrases including “inpatient”, “continuous pulse oximetry”, “</a:t>
            </a:r>
            <a:r>
              <a:rPr lang="en-US" sz="1600" dirty="0" err="1"/>
              <a:t>radomiz</a:t>
            </a:r>
            <a:r>
              <a:rPr lang="en-US" sz="1600" dirty="0"/>
              <a:t>(s)</a:t>
            </a:r>
            <a:r>
              <a:rPr lang="en-US" sz="1600" dirty="0" err="1"/>
              <a:t>ed</a:t>
            </a:r>
            <a:r>
              <a:rPr lang="en-US" sz="1600" dirty="0"/>
              <a:t> clinical trial”</a:t>
            </a:r>
          </a:p>
          <a:p>
            <a:pPr marL="0" indent="0" algn="ctr">
              <a:lnSpc>
                <a:spcPct val="100000"/>
              </a:lnSpc>
              <a:buNone/>
            </a:pPr>
            <a:r>
              <a:rPr lang="en-US" sz="1600" b="1" dirty="0"/>
              <a:t>Search strategy 2</a:t>
            </a:r>
          </a:p>
          <a:p>
            <a:pPr marL="0" indent="0">
              <a:lnSpc>
                <a:spcPct val="100000"/>
              </a:lnSpc>
              <a:spcBef>
                <a:spcPts val="0"/>
              </a:spcBef>
              <a:buNone/>
            </a:pPr>
            <a:endParaRPr lang="en-US" sz="1000" b="1" dirty="0"/>
          </a:p>
          <a:p>
            <a:pPr marL="0" indent="0">
              <a:lnSpc>
                <a:spcPct val="100000"/>
              </a:lnSpc>
              <a:spcBef>
                <a:spcPts val="0"/>
              </a:spcBef>
              <a:buNone/>
            </a:pPr>
            <a:r>
              <a:rPr lang="en-US" sz="1600" b="1" dirty="0"/>
              <a:t>PubMed:</a:t>
            </a:r>
          </a:p>
          <a:p>
            <a:pPr marL="0" indent="0">
              <a:lnSpc>
                <a:spcPct val="100000"/>
              </a:lnSpc>
              <a:spcBef>
                <a:spcPts val="0"/>
              </a:spcBef>
              <a:buNone/>
            </a:pPr>
            <a:r>
              <a:rPr lang="en-US" sz="1600" dirty="0"/>
              <a:t>("Oximetry"[Mesh] AND continuous) OR “continuous pulse oximetry”) AND (guideline* OR “care model*” OR consensus OR recommend* OR “best practice*”)</a:t>
            </a:r>
          </a:p>
          <a:p>
            <a:pPr marL="0" indent="0">
              <a:lnSpc>
                <a:spcPct val="100000"/>
              </a:lnSpc>
              <a:spcBef>
                <a:spcPts val="0"/>
              </a:spcBef>
              <a:buNone/>
            </a:pPr>
            <a:r>
              <a:rPr lang="en-US" sz="1600" dirty="0"/>
              <a:t>References = 239</a:t>
            </a:r>
          </a:p>
          <a:p>
            <a:pPr marL="0" indent="0">
              <a:lnSpc>
                <a:spcPct val="100000"/>
              </a:lnSpc>
              <a:spcBef>
                <a:spcPts val="0"/>
              </a:spcBef>
              <a:buNone/>
            </a:pPr>
            <a:endParaRPr lang="en-US" sz="1600" dirty="0"/>
          </a:p>
          <a:p>
            <a:pPr marL="0" indent="0">
              <a:lnSpc>
                <a:spcPct val="100000"/>
              </a:lnSpc>
              <a:spcBef>
                <a:spcPts val="0"/>
              </a:spcBef>
              <a:buNone/>
            </a:pPr>
            <a:r>
              <a:rPr lang="en-US" sz="1600" dirty="0"/>
              <a:t>All abstracts and some full text reviewed</a:t>
            </a:r>
          </a:p>
          <a:p>
            <a:pPr marL="0" indent="0">
              <a:lnSpc>
                <a:spcPct val="100000"/>
              </a:lnSpc>
              <a:spcBef>
                <a:spcPts val="0"/>
              </a:spcBef>
              <a:buNone/>
            </a:pPr>
            <a:endParaRPr lang="en-US" sz="1600" dirty="0"/>
          </a:p>
          <a:p>
            <a:pPr marL="0" indent="0">
              <a:lnSpc>
                <a:spcPct val="100000"/>
              </a:lnSpc>
              <a:spcBef>
                <a:spcPts val="0"/>
              </a:spcBef>
              <a:buNone/>
            </a:pPr>
            <a:endParaRPr lang="en-US" sz="1600" dirty="0"/>
          </a:p>
          <a:p>
            <a:pPr marL="0" indent="0">
              <a:lnSpc>
                <a:spcPct val="100000"/>
              </a:lnSpc>
              <a:spcBef>
                <a:spcPts val="0"/>
              </a:spcBef>
              <a:buNone/>
            </a:pPr>
            <a:endParaRPr lang="en-US" sz="1600" dirty="0"/>
          </a:p>
          <a:p>
            <a:pPr marL="0" indent="0">
              <a:lnSpc>
                <a:spcPct val="100000"/>
              </a:lnSpc>
              <a:spcBef>
                <a:spcPts val="0"/>
              </a:spcBef>
              <a:buNone/>
            </a:pPr>
            <a:endParaRPr lang="en-US" sz="1600" dirty="0"/>
          </a:p>
          <a:p>
            <a:pPr marL="0" indent="0">
              <a:lnSpc>
                <a:spcPct val="100000"/>
              </a:lnSpc>
              <a:spcBef>
                <a:spcPts val="0"/>
              </a:spcBef>
              <a:buNone/>
            </a:pPr>
            <a:endParaRPr lang="en-US" sz="1600" dirty="0"/>
          </a:p>
          <a:p>
            <a:pPr marL="0" indent="0">
              <a:lnSpc>
                <a:spcPct val="100000"/>
              </a:lnSpc>
              <a:spcBef>
                <a:spcPts val="0"/>
              </a:spcBef>
              <a:buNone/>
            </a:pPr>
            <a:endParaRPr lang="en-US" sz="1600" dirty="0"/>
          </a:p>
          <a:p>
            <a:pPr marL="0" indent="0">
              <a:lnSpc>
                <a:spcPct val="100000"/>
              </a:lnSpc>
              <a:spcBef>
                <a:spcPts val="0"/>
              </a:spcBef>
              <a:buNone/>
            </a:pPr>
            <a:r>
              <a:rPr lang="en-US" sz="2400" b="1" dirty="0">
                <a:solidFill>
                  <a:srgbClr val="FF0000"/>
                </a:solidFill>
              </a:rPr>
              <a:t>112 articles deemed relevant across both searches</a:t>
            </a:r>
          </a:p>
          <a:p>
            <a:pPr marL="0" indent="0">
              <a:lnSpc>
                <a:spcPct val="100000"/>
              </a:lnSpc>
              <a:spcBef>
                <a:spcPts val="0"/>
              </a:spcBef>
              <a:buNone/>
            </a:pPr>
            <a:endParaRPr lang="en-US" sz="1600" dirty="0"/>
          </a:p>
          <a:p>
            <a:pPr marL="0" indent="0">
              <a:lnSpc>
                <a:spcPct val="100000"/>
              </a:lnSpc>
              <a:spcBef>
                <a:spcPts val="0"/>
              </a:spcBef>
              <a:buNone/>
            </a:pPr>
            <a:endParaRPr lang="en-US" sz="1600" dirty="0"/>
          </a:p>
        </p:txBody>
      </p:sp>
    </p:spTree>
    <p:extLst>
      <p:ext uri="{BB962C8B-B14F-4D97-AF65-F5344CB8AC3E}">
        <p14:creationId xmlns:p14="http://schemas.microsoft.com/office/powerpoint/2010/main" val="213245363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79" y="144653"/>
            <a:ext cx="10786535" cy="535531"/>
          </a:xfrm>
        </p:spPr>
        <p:txBody>
          <a:bodyPr/>
          <a:lstStyle/>
          <a:p>
            <a:r>
              <a:rPr lang="en-US" sz="3200" b="1" dirty="0"/>
              <a:t>Literature Review Findings: themes identified</a:t>
            </a:r>
            <a:endParaRPr lang="en-US" sz="3200" dirty="0"/>
          </a:p>
        </p:txBody>
      </p:sp>
      <p:sp>
        <p:nvSpPr>
          <p:cNvPr id="3" name="Content Placeholder 2"/>
          <p:cNvSpPr>
            <a:spLocks noGrp="1"/>
          </p:cNvSpPr>
          <p:nvPr>
            <p:ph idx="1"/>
          </p:nvPr>
        </p:nvSpPr>
        <p:spPr>
          <a:xfrm>
            <a:off x="250816" y="1177871"/>
            <a:ext cx="11549298" cy="5129940"/>
          </a:xfrm>
        </p:spPr>
        <p:txBody>
          <a:bodyPr numCol="2"/>
          <a:lstStyle/>
          <a:p>
            <a:pPr lvl="0" fontAlgn="base"/>
            <a:r>
              <a:rPr lang="en-US" sz="1400" dirty="0"/>
              <a:t>Importance in those with risk for </a:t>
            </a:r>
            <a:r>
              <a:rPr lang="en-US" sz="1400" b="1" dirty="0"/>
              <a:t>OSA</a:t>
            </a:r>
          </a:p>
          <a:p>
            <a:pPr lvl="0" fontAlgn="base"/>
            <a:r>
              <a:rPr lang="en-US" sz="1400" dirty="0"/>
              <a:t>On </a:t>
            </a:r>
            <a:r>
              <a:rPr lang="en-US" sz="1400" b="1" dirty="0"/>
              <a:t>supplemental oxygen </a:t>
            </a:r>
            <a:r>
              <a:rPr lang="en-US" sz="1400" dirty="0"/>
              <a:t>or </a:t>
            </a:r>
            <a:r>
              <a:rPr lang="en-US" sz="1400" b="1" dirty="0"/>
              <a:t>non-invasive ventilation</a:t>
            </a:r>
          </a:p>
          <a:p>
            <a:pPr lvl="0" fontAlgn="base"/>
            <a:r>
              <a:rPr lang="en-US" sz="1400" dirty="0"/>
              <a:t>Pediatrics: </a:t>
            </a:r>
            <a:r>
              <a:rPr lang="en-US" sz="1400" b="1" dirty="0"/>
              <a:t>Over-use in bronchiolitis</a:t>
            </a:r>
            <a:r>
              <a:rPr lang="en-US" sz="1400" dirty="0"/>
              <a:t>, criteria in </a:t>
            </a:r>
            <a:r>
              <a:rPr lang="en-US" sz="1400" b="1" dirty="0"/>
              <a:t>asthma</a:t>
            </a:r>
            <a:r>
              <a:rPr lang="en-US" sz="1400" dirty="0"/>
              <a:t>, role in </a:t>
            </a:r>
            <a:r>
              <a:rPr lang="en-US" sz="1400" b="1" dirty="0"/>
              <a:t>severe pneumonia</a:t>
            </a:r>
          </a:p>
          <a:p>
            <a:pPr lvl="0" fontAlgn="base"/>
            <a:r>
              <a:rPr lang="en-US" sz="1400" dirty="0"/>
              <a:t>Acute </a:t>
            </a:r>
            <a:r>
              <a:rPr lang="en-US" sz="1400" b="1" dirty="0"/>
              <a:t>post-stroke</a:t>
            </a:r>
          </a:p>
          <a:p>
            <a:pPr lvl="0" fontAlgn="base"/>
            <a:r>
              <a:rPr lang="en-US" sz="1400" dirty="0"/>
              <a:t>Patients admitted for </a:t>
            </a:r>
            <a:r>
              <a:rPr lang="en-US" sz="1400" b="1" dirty="0"/>
              <a:t>EEG</a:t>
            </a:r>
          </a:p>
          <a:p>
            <a:pPr lvl="0" fontAlgn="base"/>
            <a:r>
              <a:rPr lang="en-US" sz="1400" dirty="0"/>
              <a:t>Specific meds with strong </a:t>
            </a:r>
            <a:r>
              <a:rPr lang="en-US" sz="1400" b="1" dirty="0"/>
              <a:t>sedative</a:t>
            </a:r>
            <a:r>
              <a:rPr lang="en-US" sz="1400" dirty="0"/>
              <a:t> properties: </a:t>
            </a:r>
            <a:r>
              <a:rPr lang="en-US" sz="1400" dirty="0" err="1"/>
              <a:t>brexanolone</a:t>
            </a:r>
            <a:endParaRPr lang="en-US" sz="1400" dirty="0"/>
          </a:p>
          <a:p>
            <a:pPr lvl="0" fontAlgn="base"/>
            <a:r>
              <a:rPr lang="en-US" sz="1400" b="1" dirty="0"/>
              <a:t>Intermittent vs continuous</a:t>
            </a:r>
          </a:p>
          <a:p>
            <a:pPr lvl="1" fontAlgn="base"/>
            <a:r>
              <a:rPr lang="en-US" sz="1200" dirty="0"/>
              <a:t>Delphi process in pediatrics for intermittent vs continuous</a:t>
            </a:r>
          </a:p>
          <a:p>
            <a:pPr lvl="1" fontAlgn="base"/>
            <a:r>
              <a:rPr lang="en-US" sz="1200" dirty="0"/>
              <a:t>Intermittent vs continuous, cost-effectiveness</a:t>
            </a:r>
          </a:p>
          <a:p>
            <a:pPr lvl="1" fontAlgn="base"/>
            <a:r>
              <a:rPr lang="en-US" sz="1200" dirty="0"/>
              <a:t>Spot checks, awaken, hyperventilate, no arousal effect in another study</a:t>
            </a:r>
          </a:p>
          <a:p>
            <a:pPr lvl="1" fontAlgn="base"/>
            <a:r>
              <a:rPr lang="en-US" sz="1200" dirty="0"/>
              <a:t>Poor relationship between CPO and manually charted spot data: </a:t>
            </a:r>
            <a:r>
              <a:rPr lang="en-US" sz="1200" dirty="0" err="1"/>
              <a:t>Taenzer</a:t>
            </a:r>
            <a:r>
              <a:rPr lang="en-US" sz="1200" dirty="0"/>
              <a:t> et al.</a:t>
            </a:r>
          </a:p>
          <a:p>
            <a:pPr lvl="0" fontAlgn="base"/>
            <a:r>
              <a:rPr lang="en-US" sz="1400" b="1" dirty="0"/>
              <a:t>Postoperative hypoxemia</a:t>
            </a:r>
            <a:r>
              <a:rPr lang="en-US" sz="1400" dirty="0"/>
              <a:t> common by CPO in multiple studies</a:t>
            </a:r>
          </a:p>
          <a:p>
            <a:pPr lvl="0" fontAlgn="base"/>
            <a:r>
              <a:rPr lang="en-US" sz="1400" dirty="0"/>
              <a:t>Post-op CPO improves outcomes: </a:t>
            </a:r>
            <a:r>
              <a:rPr lang="en-US" sz="1400" dirty="0" err="1"/>
              <a:t>Taenzer</a:t>
            </a:r>
            <a:r>
              <a:rPr lang="en-US" sz="1400" dirty="0"/>
              <a:t> et al. used the Massimo </a:t>
            </a:r>
            <a:r>
              <a:rPr lang="en-US" sz="1400" dirty="0" err="1"/>
              <a:t>SafetyNet</a:t>
            </a:r>
            <a:r>
              <a:rPr lang="en-US" sz="1400" dirty="0"/>
              <a:t> monitoring system which was also then used in med-</a:t>
            </a:r>
            <a:r>
              <a:rPr lang="en-US" sz="1400" dirty="0" err="1"/>
              <a:t>surg</a:t>
            </a:r>
            <a:r>
              <a:rPr lang="en-US" sz="1400" dirty="0"/>
              <a:t> units by </a:t>
            </a:r>
            <a:r>
              <a:rPr lang="en-US" sz="1400" dirty="0" err="1"/>
              <a:t>Cipriano</a:t>
            </a:r>
            <a:r>
              <a:rPr lang="en-US" sz="1400" dirty="0"/>
              <a:t> et al. These groups also studied impact on ICU admission, as did </a:t>
            </a:r>
            <a:r>
              <a:rPr lang="en-US" sz="1400" dirty="0" err="1"/>
              <a:t>Ochroch</a:t>
            </a:r>
            <a:r>
              <a:rPr lang="en-US" sz="1400" dirty="0"/>
              <a:t> et al.</a:t>
            </a:r>
          </a:p>
          <a:p>
            <a:pPr lvl="0" fontAlgn="base"/>
            <a:r>
              <a:rPr lang="en-US" sz="1400" dirty="0"/>
              <a:t>CPO catches events </a:t>
            </a:r>
            <a:r>
              <a:rPr lang="en-US" sz="1400" b="1" dirty="0"/>
              <a:t>bariatric surgery </a:t>
            </a:r>
            <a:r>
              <a:rPr lang="en-US" sz="1400" dirty="0"/>
              <a:t>and </a:t>
            </a:r>
            <a:r>
              <a:rPr lang="en-US" sz="1400" b="1" dirty="0"/>
              <a:t>long bone fractures</a:t>
            </a:r>
          </a:p>
          <a:p>
            <a:pPr lvl="0" fontAlgn="base"/>
            <a:r>
              <a:rPr lang="en-US" sz="1400" b="1" dirty="0"/>
              <a:t>CT surgery trials:</a:t>
            </a:r>
            <a:r>
              <a:rPr lang="en-US" sz="1400" dirty="0"/>
              <a:t> no effect on post CT </a:t>
            </a:r>
            <a:r>
              <a:rPr lang="en-US" sz="1400" dirty="0" err="1"/>
              <a:t>surg</a:t>
            </a:r>
            <a:r>
              <a:rPr lang="en-US" sz="1400" dirty="0"/>
              <a:t> patients in ICU or mortality or cost, another study showed a benefit on ICU admissions</a:t>
            </a:r>
          </a:p>
          <a:p>
            <a:pPr lvl="0" fontAlgn="base"/>
            <a:r>
              <a:rPr lang="en-US" sz="1400" b="1" dirty="0"/>
              <a:t>IV Opiates</a:t>
            </a:r>
          </a:p>
          <a:p>
            <a:pPr lvl="1" fontAlgn="base"/>
            <a:r>
              <a:rPr lang="en-US" sz="1200" dirty="0"/>
              <a:t>Post-op, PRODIGY vs Watkinson</a:t>
            </a:r>
          </a:p>
          <a:p>
            <a:pPr lvl="1" fontAlgn="base"/>
            <a:r>
              <a:rPr lang="en-US" sz="1200" dirty="0"/>
              <a:t>Opiates including cost-effectiveness (PRODIGY)</a:t>
            </a:r>
          </a:p>
          <a:p>
            <a:pPr lvl="1" fontAlgn="base"/>
            <a:r>
              <a:rPr lang="en-US" sz="1200" dirty="0" err="1"/>
              <a:t>Willens</a:t>
            </a:r>
            <a:r>
              <a:rPr lang="en-US" sz="1200" dirty="0"/>
              <a:t>: Monitoring adults with intermittent pulse oximetry while using intravenous patient-controlled analgesia (IV PCA) was 58%.</a:t>
            </a:r>
          </a:p>
          <a:p>
            <a:pPr lvl="1" fontAlgn="base"/>
            <a:r>
              <a:rPr lang="en-US" sz="1200" dirty="0" err="1"/>
              <a:t>Mcgrath</a:t>
            </a:r>
            <a:r>
              <a:rPr lang="en-US" sz="1200" dirty="0"/>
              <a:t> et al.: impact of continuous monitoring on respiratory arrest</a:t>
            </a:r>
          </a:p>
          <a:p>
            <a:pPr lvl="0" fontAlgn="base"/>
            <a:r>
              <a:rPr lang="en-US" sz="1400" dirty="0"/>
              <a:t>Patterns from CPO data </a:t>
            </a:r>
            <a:r>
              <a:rPr lang="en-US" sz="1400" b="1" dirty="0"/>
              <a:t>before inpatient PEA arrest</a:t>
            </a:r>
            <a:r>
              <a:rPr lang="en-US" sz="1400" dirty="0"/>
              <a:t>: </a:t>
            </a:r>
            <a:r>
              <a:rPr lang="en-US" sz="1400" dirty="0" err="1"/>
              <a:t>Mcgrath</a:t>
            </a:r>
            <a:r>
              <a:rPr lang="en-US" sz="1400" dirty="0"/>
              <a:t> et al.</a:t>
            </a:r>
          </a:p>
          <a:p>
            <a:pPr lvl="0" fontAlgn="base"/>
            <a:r>
              <a:rPr lang="en-US" sz="1400" dirty="0"/>
              <a:t>Effects of </a:t>
            </a:r>
            <a:r>
              <a:rPr lang="en-US" sz="1400" b="1" dirty="0"/>
              <a:t>skin pigmentation</a:t>
            </a:r>
          </a:p>
          <a:p>
            <a:pPr lvl="0" fontAlgn="base"/>
            <a:r>
              <a:rPr lang="en-US" sz="1400" b="1" dirty="0"/>
              <a:t>Educational projects</a:t>
            </a:r>
            <a:r>
              <a:rPr lang="en-US" sz="1400" dirty="0"/>
              <a:t>, </a:t>
            </a:r>
            <a:r>
              <a:rPr lang="en-US" sz="1400" b="1" dirty="0"/>
              <a:t>surveys</a:t>
            </a:r>
            <a:r>
              <a:rPr lang="en-US" sz="1400" dirty="0"/>
              <a:t> of MD and RN knowledge</a:t>
            </a:r>
          </a:p>
          <a:p>
            <a:pPr lvl="0" fontAlgn="base"/>
            <a:r>
              <a:rPr lang="en-US" sz="1400" b="1" dirty="0"/>
              <a:t>Alarm fatigue</a:t>
            </a:r>
          </a:p>
          <a:p>
            <a:pPr lvl="0" fontAlgn="base"/>
            <a:r>
              <a:rPr lang="en-US" sz="1400" b="1" dirty="0"/>
              <a:t>Helgeson et al. Mayo Florida: Model on when and how to discontinue CPO</a:t>
            </a:r>
          </a:p>
          <a:p>
            <a:pPr lvl="0" fontAlgn="base"/>
            <a:endParaRPr lang="en-US" sz="1400" b="1" dirty="0"/>
          </a:p>
          <a:p>
            <a:pPr lvl="0" fontAlgn="base"/>
            <a:r>
              <a:rPr lang="en-US" sz="1800" b="1" dirty="0">
                <a:solidFill>
                  <a:srgbClr val="FF0000"/>
                </a:solidFill>
              </a:rPr>
              <a:t>Gaps in literature:</a:t>
            </a:r>
          </a:p>
          <a:p>
            <a:pPr lvl="1" fontAlgn="base"/>
            <a:r>
              <a:rPr lang="en-US" sz="1800" dirty="0">
                <a:solidFill>
                  <a:srgbClr val="FF0000"/>
                </a:solidFill>
              </a:rPr>
              <a:t>What level of care to match with CPO based on situation</a:t>
            </a:r>
          </a:p>
          <a:p>
            <a:pPr lvl="1" fontAlgn="base"/>
            <a:r>
              <a:rPr lang="en-US" sz="1800" dirty="0">
                <a:solidFill>
                  <a:srgbClr val="FF0000"/>
                </a:solidFill>
              </a:rPr>
              <a:t>Who receives alarms, and how alarms are escalated</a:t>
            </a:r>
          </a:p>
          <a:p>
            <a:pPr marL="0" indent="0">
              <a:lnSpc>
                <a:spcPct val="100000"/>
              </a:lnSpc>
              <a:spcBef>
                <a:spcPts val="0"/>
              </a:spcBef>
              <a:buNone/>
            </a:pPr>
            <a:endParaRPr lang="en-US" sz="1600" dirty="0"/>
          </a:p>
        </p:txBody>
      </p:sp>
    </p:spTree>
    <p:extLst>
      <p:ext uri="{BB962C8B-B14F-4D97-AF65-F5344CB8AC3E}">
        <p14:creationId xmlns:p14="http://schemas.microsoft.com/office/powerpoint/2010/main" val="94201662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D7FC7-E59B-C344-8A35-366AD361436A}"/>
              </a:ext>
            </a:extLst>
          </p:cNvPr>
          <p:cNvSpPr>
            <a:spLocks noGrp="1"/>
          </p:cNvSpPr>
          <p:nvPr>
            <p:ph type="title"/>
          </p:nvPr>
        </p:nvSpPr>
        <p:spPr>
          <a:xfrm>
            <a:off x="5624860" y="438913"/>
            <a:ext cx="6033318" cy="701731"/>
          </a:xfrm>
        </p:spPr>
        <p:txBody>
          <a:bodyPr/>
          <a:lstStyle/>
          <a:p>
            <a:r>
              <a:rPr lang="en-US" dirty="0"/>
              <a:t>Scott Helgeson et al. 2018. Mayo Clinic</a:t>
            </a:r>
          </a:p>
        </p:txBody>
      </p:sp>
      <p:sp>
        <p:nvSpPr>
          <p:cNvPr id="3" name="Content Placeholder 2">
            <a:extLst>
              <a:ext uri="{FF2B5EF4-FFF2-40B4-BE49-F238E27FC236}">
                <a16:creationId xmlns:a16="http://schemas.microsoft.com/office/drawing/2014/main" id="{BD2F38D1-1AFB-BE46-A158-68685DE0691E}"/>
              </a:ext>
            </a:extLst>
          </p:cNvPr>
          <p:cNvSpPr>
            <a:spLocks noGrp="1"/>
          </p:cNvSpPr>
          <p:nvPr>
            <p:ph idx="1"/>
          </p:nvPr>
        </p:nvSpPr>
        <p:spPr>
          <a:xfrm>
            <a:off x="871643" y="2064655"/>
            <a:ext cx="11100731" cy="4011502"/>
          </a:xfrm>
        </p:spPr>
        <p:txBody>
          <a:bodyPr/>
          <a:lstStyle/>
          <a:p>
            <a:fld id="{FC522D0B-85F2-2047-A8CD-2426FE95A180}" type="slidenum">
              <a:rPr lang="en-US" smtClean="0"/>
              <a:t>6</a:t>
            </a:fld>
            <a:endParaRPr lang="en-US" dirty="0"/>
          </a:p>
        </p:txBody>
      </p:sp>
      <p:sp>
        <p:nvSpPr>
          <p:cNvPr id="4" name="Text Placeholder 3">
            <a:extLst>
              <a:ext uri="{FF2B5EF4-FFF2-40B4-BE49-F238E27FC236}">
                <a16:creationId xmlns:a16="http://schemas.microsoft.com/office/drawing/2014/main" id="{66FF08F3-221D-A14F-883B-D435BB129F14}"/>
              </a:ext>
            </a:extLst>
          </p:cNvPr>
          <p:cNvSpPr>
            <a:spLocks noGrp="1"/>
          </p:cNvSpPr>
          <p:nvPr>
            <p:ph type="body" idx="10"/>
          </p:nvPr>
        </p:nvSpPr>
        <p:spPr/>
        <p:txBody>
          <a:bodyPr>
            <a:normAutofit fontScale="92500" lnSpcReduction="20000"/>
          </a:bodyPr>
          <a:lstStyle/>
          <a:p>
            <a:endParaRPr lang="en-US"/>
          </a:p>
        </p:txBody>
      </p:sp>
      <p:pic>
        <p:nvPicPr>
          <p:cNvPr id="5" name="Picture 4">
            <a:extLst>
              <a:ext uri="{FF2B5EF4-FFF2-40B4-BE49-F238E27FC236}">
                <a16:creationId xmlns:a16="http://schemas.microsoft.com/office/drawing/2014/main" id="{6B31D339-F3CB-844D-AF5D-26FC20F3C93A}"/>
              </a:ext>
            </a:extLst>
          </p:cNvPr>
          <p:cNvPicPr>
            <a:picLocks noChangeAspect="1"/>
          </p:cNvPicPr>
          <p:nvPr/>
        </p:nvPicPr>
        <p:blipFill>
          <a:blip r:embed="rId2"/>
          <a:stretch>
            <a:fillRect/>
          </a:stretch>
        </p:blipFill>
        <p:spPr>
          <a:xfrm>
            <a:off x="0" y="0"/>
            <a:ext cx="4661148" cy="6858000"/>
          </a:xfrm>
          <a:prstGeom prst="rect">
            <a:avLst/>
          </a:prstGeom>
        </p:spPr>
      </p:pic>
      <p:pic>
        <p:nvPicPr>
          <p:cNvPr id="6" name="Picture 5">
            <a:extLst>
              <a:ext uri="{FF2B5EF4-FFF2-40B4-BE49-F238E27FC236}">
                <a16:creationId xmlns:a16="http://schemas.microsoft.com/office/drawing/2014/main" id="{F81CB48C-EBD5-B94C-B4DC-267943BCE70E}"/>
              </a:ext>
            </a:extLst>
          </p:cNvPr>
          <p:cNvPicPr>
            <a:picLocks noChangeAspect="1"/>
          </p:cNvPicPr>
          <p:nvPr/>
        </p:nvPicPr>
        <p:blipFill rotWithShape="1">
          <a:blip r:embed="rId3"/>
          <a:srcRect l="18898" r="11247" b="10691"/>
          <a:stretch/>
        </p:blipFill>
        <p:spPr>
          <a:xfrm>
            <a:off x="5476106" y="2801627"/>
            <a:ext cx="6272212" cy="1860128"/>
          </a:xfrm>
          <a:prstGeom prst="rect">
            <a:avLst/>
          </a:prstGeom>
        </p:spPr>
      </p:pic>
      <p:sp>
        <p:nvSpPr>
          <p:cNvPr id="7" name="TextBox 6">
            <a:extLst>
              <a:ext uri="{FF2B5EF4-FFF2-40B4-BE49-F238E27FC236}">
                <a16:creationId xmlns:a16="http://schemas.microsoft.com/office/drawing/2014/main" id="{9D80C99F-8ED4-B54E-AF95-91B2AAAC8EBE}"/>
              </a:ext>
            </a:extLst>
          </p:cNvPr>
          <p:cNvSpPr txBox="1"/>
          <p:nvPr/>
        </p:nvSpPr>
        <p:spPr>
          <a:xfrm>
            <a:off x="5624860" y="2464869"/>
            <a:ext cx="6033318" cy="369332"/>
          </a:xfrm>
          <a:prstGeom prst="rect">
            <a:avLst/>
          </a:prstGeom>
          <a:noFill/>
        </p:spPr>
        <p:txBody>
          <a:bodyPr wrap="none" rtlCol="0">
            <a:spAutoFit/>
          </a:bodyPr>
          <a:lstStyle/>
          <a:p>
            <a:r>
              <a:rPr lang="en-US" dirty="0"/>
              <a:t>Discontinuation policy for continuous pulse oximetry for RTs.</a:t>
            </a:r>
          </a:p>
        </p:txBody>
      </p:sp>
    </p:spTree>
    <p:extLst>
      <p:ext uri="{BB962C8B-B14F-4D97-AF65-F5344CB8AC3E}">
        <p14:creationId xmlns:p14="http://schemas.microsoft.com/office/powerpoint/2010/main" val="276404703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6B8F-F367-4354-8AC1-7D6E70E08982}"/>
              </a:ext>
            </a:extLst>
          </p:cNvPr>
          <p:cNvSpPr>
            <a:spLocks noGrp="1"/>
          </p:cNvSpPr>
          <p:nvPr>
            <p:ph type="title"/>
          </p:nvPr>
        </p:nvSpPr>
        <p:spPr/>
        <p:txBody>
          <a:bodyPr/>
          <a:lstStyle/>
          <a:p>
            <a:r>
              <a:rPr lang="en-US" dirty="0"/>
              <a:t>II. Interviews</a:t>
            </a:r>
          </a:p>
        </p:txBody>
      </p:sp>
      <p:sp>
        <p:nvSpPr>
          <p:cNvPr id="3" name="Text Placeholder 2">
            <a:extLst>
              <a:ext uri="{FF2B5EF4-FFF2-40B4-BE49-F238E27FC236}">
                <a16:creationId xmlns:a16="http://schemas.microsoft.com/office/drawing/2014/main" id="{5434BFEA-8DB4-4A06-ACFD-AAD07F8E41F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18232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7DD1-7D7A-4E7C-9025-AA435A28052B}"/>
              </a:ext>
            </a:extLst>
          </p:cNvPr>
          <p:cNvSpPr>
            <a:spLocks noGrp="1"/>
          </p:cNvSpPr>
          <p:nvPr>
            <p:ph type="title"/>
          </p:nvPr>
        </p:nvSpPr>
        <p:spPr>
          <a:xfrm>
            <a:off x="298939" y="189280"/>
            <a:ext cx="10515600" cy="713398"/>
          </a:xfrm>
        </p:spPr>
        <p:txBody>
          <a:bodyPr/>
          <a:lstStyle/>
          <a:p>
            <a:r>
              <a:rPr lang="en-US" sz="3200" b="1" dirty="0"/>
              <a:t>Interviews </a:t>
            </a:r>
            <a:endParaRPr lang="en-US" sz="2800" dirty="0"/>
          </a:p>
        </p:txBody>
      </p:sp>
      <p:graphicFrame>
        <p:nvGraphicFramePr>
          <p:cNvPr id="7" name="Table 6">
            <a:extLst>
              <a:ext uri="{FF2B5EF4-FFF2-40B4-BE49-F238E27FC236}">
                <a16:creationId xmlns:a16="http://schemas.microsoft.com/office/drawing/2014/main" id="{F8A9AF92-1385-CA61-7CFC-492967C2F05F}"/>
              </a:ext>
            </a:extLst>
          </p:cNvPr>
          <p:cNvGraphicFramePr>
            <a:graphicFrameLocks noGrp="1"/>
          </p:cNvGraphicFramePr>
          <p:nvPr>
            <p:extLst>
              <p:ext uri="{D42A27DB-BD31-4B8C-83A1-F6EECF244321}">
                <p14:modId xmlns:p14="http://schemas.microsoft.com/office/powerpoint/2010/main" val="4138986144"/>
              </p:ext>
            </p:extLst>
          </p:nvPr>
        </p:nvGraphicFramePr>
        <p:xfrm>
          <a:off x="491308" y="1741873"/>
          <a:ext cx="4880791" cy="4734560"/>
        </p:xfrm>
        <a:graphic>
          <a:graphicData uri="http://schemas.openxmlformats.org/drawingml/2006/table">
            <a:tbl>
              <a:tblPr/>
              <a:tblGrid>
                <a:gridCol w="2382520">
                  <a:extLst>
                    <a:ext uri="{9D8B030D-6E8A-4147-A177-3AD203B41FA5}">
                      <a16:colId xmlns:a16="http://schemas.microsoft.com/office/drawing/2014/main" val="2062425025"/>
                    </a:ext>
                  </a:extLst>
                </a:gridCol>
                <a:gridCol w="2498271">
                  <a:extLst>
                    <a:ext uri="{9D8B030D-6E8A-4147-A177-3AD203B41FA5}">
                      <a16:colId xmlns:a16="http://schemas.microsoft.com/office/drawing/2014/main" val="3404366708"/>
                    </a:ext>
                  </a:extLst>
                </a:gridCol>
              </a:tblGrid>
              <a:tr h="200025">
                <a:tc>
                  <a:txBody>
                    <a:bodyPr/>
                    <a:lstStyle/>
                    <a:p>
                      <a:pPr algn="l" fontAlgn="b"/>
                      <a:r>
                        <a:rPr lang="en-US" sz="1600" b="0" i="0" u="none" strike="noStrike">
                          <a:solidFill>
                            <a:srgbClr val="000000"/>
                          </a:solidFill>
                          <a:effectLst/>
                          <a:latin typeface="Calibri" panose="020F0502020204030204" pitchFamily="34" charset="0"/>
                        </a:rPr>
                        <a:t>Hospital Medicine</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Kristin Kipps</a:t>
                      </a:r>
                    </a:p>
                  </a:txBody>
                  <a:tcPr marL="6350" marR="6350" marT="6350" anchor="b">
                    <a:lnL>
                      <a:noFill/>
                    </a:lnL>
                    <a:lnR>
                      <a:noFill/>
                    </a:lnR>
                    <a:lnT>
                      <a:noFill/>
                    </a:lnT>
                    <a:lnB>
                      <a:noFill/>
                    </a:lnB>
                  </a:tcPr>
                </a:tc>
                <a:extLst>
                  <a:ext uri="{0D108BD9-81ED-4DB2-BD59-A6C34878D82A}">
                    <a16:rowId xmlns:a16="http://schemas.microsoft.com/office/drawing/2014/main" val="477594383"/>
                  </a:ext>
                </a:extLst>
              </a:tr>
              <a:tr h="200025">
                <a:tc>
                  <a:txBody>
                    <a:bodyPr/>
                    <a:lstStyle/>
                    <a:p>
                      <a:pPr algn="l" fontAlgn="b"/>
                      <a:r>
                        <a:rPr lang="en-US" sz="1600" b="0" i="0" u="none" strike="noStrike">
                          <a:solidFill>
                            <a:srgbClr val="000000"/>
                          </a:solidFill>
                          <a:effectLst/>
                          <a:latin typeface="Calibri" panose="020F0502020204030204" pitchFamily="34" charset="0"/>
                        </a:rPr>
                        <a:t>Hospital Medicine</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Nader Najafi</a:t>
                      </a:r>
                    </a:p>
                  </a:txBody>
                  <a:tcPr marL="6350" marR="6350" marT="6350" anchor="b">
                    <a:lnL>
                      <a:noFill/>
                    </a:lnL>
                    <a:lnR>
                      <a:noFill/>
                    </a:lnR>
                    <a:lnT>
                      <a:noFill/>
                    </a:lnT>
                    <a:lnB>
                      <a:noFill/>
                    </a:lnB>
                  </a:tcPr>
                </a:tc>
                <a:extLst>
                  <a:ext uri="{0D108BD9-81ED-4DB2-BD59-A6C34878D82A}">
                    <a16:rowId xmlns:a16="http://schemas.microsoft.com/office/drawing/2014/main" val="648173114"/>
                  </a:ext>
                </a:extLst>
              </a:tr>
              <a:tr h="200025">
                <a:tc>
                  <a:txBody>
                    <a:bodyPr/>
                    <a:lstStyle/>
                    <a:p>
                      <a:pPr algn="l" fontAlgn="b"/>
                      <a:r>
                        <a:rPr lang="en-US" sz="1600" b="0" i="0" u="none" strike="noStrike">
                          <a:solidFill>
                            <a:srgbClr val="000000"/>
                          </a:solidFill>
                          <a:effectLst/>
                          <a:latin typeface="Calibri" panose="020F0502020204030204" pitchFamily="34" charset="0"/>
                        </a:rPr>
                        <a:t>Cardiology</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Mandar Aras </a:t>
                      </a:r>
                    </a:p>
                  </a:txBody>
                  <a:tcPr marL="6350" marR="6350" marT="6350" anchor="b">
                    <a:lnL>
                      <a:noFill/>
                    </a:lnL>
                    <a:lnR>
                      <a:noFill/>
                    </a:lnR>
                    <a:lnT>
                      <a:noFill/>
                    </a:lnT>
                    <a:lnB>
                      <a:noFill/>
                    </a:lnB>
                  </a:tcPr>
                </a:tc>
                <a:extLst>
                  <a:ext uri="{0D108BD9-81ED-4DB2-BD59-A6C34878D82A}">
                    <a16:rowId xmlns:a16="http://schemas.microsoft.com/office/drawing/2014/main" val="29343402"/>
                  </a:ext>
                </a:extLst>
              </a:tr>
              <a:tr h="200025">
                <a:tc>
                  <a:txBody>
                    <a:bodyPr/>
                    <a:lstStyle/>
                    <a:p>
                      <a:pPr algn="l" fontAlgn="b"/>
                      <a:r>
                        <a:rPr lang="en-US" sz="1600" b="0" i="0" u="none" strike="noStrike">
                          <a:solidFill>
                            <a:srgbClr val="000000"/>
                          </a:solidFill>
                          <a:effectLst/>
                          <a:latin typeface="Calibri" panose="020F0502020204030204" pitchFamily="34" charset="0"/>
                        </a:rPr>
                        <a:t>Surgery</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Ian Soriano</a:t>
                      </a:r>
                    </a:p>
                  </a:txBody>
                  <a:tcPr marL="6350" marR="6350" marT="6350" anchor="b">
                    <a:lnL>
                      <a:noFill/>
                    </a:lnL>
                    <a:lnR>
                      <a:noFill/>
                    </a:lnR>
                    <a:lnT>
                      <a:noFill/>
                    </a:lnT>
                    <a:lnB>
                      <a:noFill/>
                    </a:lnB>
                  </a:tcPr>
                </a:tc>
                <a:extLst>
                  <a:ext uri="{0D108BD9-81ED-4DB2-BD59-A6C34878D82A}">
                    <a16:rowId xmlns:a16="http://schemas.microsoft.com/office/drawing/2014/main" val="562507522"/>
                  </a:ext>
                </a:extLst>
              </a:tr>
              <a:tr h="200025">
                <a:tc>
                  <a:txBody>
                    <a:bodyPr/>
                    <a:lstStyle/>
                    <a:p>
                      <a:pPr algn="l" fontAlgn="b"/>
                      <a:r>
                        <a:rPr lang="en-US" sz="1600" b="0" i="0" u="none" strike="noStrike">
                          <a:solidFill>
                            <a:srgbClr val="000000"/>
                          </a:solidFill>
                          <a:effectLst/>
                          <a:latin typeface="Calibri" panose="020F0502020204030204" pitchFamily="34" charset="0"/>
                        </a:rPr>
                        <a:t>Anesthesia</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Matthias Braehler</a:t>
                      </a:r>
                    </a:p>
                  </a:txBody>
                  <a:tcPr marL="6350" marR="6350" marT="6350" anchor="b">
                    <a:lnL>
                      <a:noFill/>
                    </a:lnL>
                    <a:lnR>
                      <a:noFill/>
                    </a:lnR>
                    <a:lnT>
                      <a:noFill/>
                    </a:lnT>
                    <a:lnB>
                      <a:noFill/>
                    </a:lnB>
                  </a:tcPr>
                </a:tc>
                <a:extLst>
                  <a:ext uri="{0D108BD9-81ED-4DB2-BD59-A6C34878D82A}">
                    <a16:rowId xmlns:a16="http://schemas.microsoft.com/office/drawing/2014/main" val="547088122"/>
                  </a:ext>
                </a:extLst>
              </a:tr>
              <a:tr h="190500">
                <a:tc>
                  <a:txBody>
                    <a:bodyPr/>
                    <a:lstStyle/>
                    <a:p>
                      <a:pPr algn="l" fontAlgn="b"/>
                      <a:r>
                        <a:rPr lang="en-US" sz="1600" b="0" i="0" u="none" strike="noStrike">
                          <a:solidFill>
                            <a:srgbClr val="000000"/>
                          </a:solidFill>
                          <a:effectLst/>
                          <a:latin typeface="Calibri" panose="020F0502020204030204" pitchFamily="34" charset="0"/>
                        </a:rPr>
                        <a:t>Pain Service</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Matthias Behrends</a:t>
                      </a:r>
                    </a:p>
                  </a:txBody>
                  <a:tcPr marL="6350" marR="6350" marT="6350" anchor="b">
                    <a:lnL>
                      <a:noFill/>
                    </a:lnL>
                    <a:lnR>
                      <a:noFill/>
                    </a:lnR>
                    <a:lnT>
                      <a:noFill/>
                    </a:lnT>
                    <a:lnB>
                      <a:noFill/>
                    </a:lnB>
                  </a:tcPr>
                </a:tc>
                <a:extLst>
                  <a:ext uri="{0D108BD9-81ED-4DB2-BD59-A6C34878D82A}">
                    <a16:rowId xmlns:a16="http://schemas.microsoft.com/office/drawing/2014/main" val="4211662836"/>
                  </a:ext>
                </a:extLst>
              </a:tr>
              <a:tr h="190500">
                <a:tc>
                  <a:txBody>
                    <a:bodyPr/>
                    <a:lstStyle/>
                    <a:p>
                      <a:pPr algn="l" fontAlgn="b"/>
                      <a:r>
                        <a:rPr lang="en-US" sz="1600" b="0" i="0" u="none" strike="noStrike">
                          <a:solidFill>
                            <a:srgbClr val="000000"/>
                          </a:solidFill>
                          <a:effectLst/>
                          <a:latin typeface="Calibri" panose="020F0502020204030204" pitchFamily="34" charset="0"/>
                        </a:rPr>
                        <a:t>Pediatrics</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Deborah </a:t>
                      </a:r>
                      <a:r>
                        <a:rPr lang="en-US" sz="1600" b="0" i="0" u="none" strike="noStrike" dirty="0" err="1">
                          <a:solidFill>
                            <a:srgbClr val="000000"/>
                          </a:solidFill>
                          <a:effectLst/>
                          <a:latin typeface="Calibri" panose="020F0502020204030204" pitchFamily="34" charset="0"/>
                        </a:rPr>
                        <a:t>Franzon</a:t>
                      </a:r>
                      <a:endParaRPr lang="en-US" sz="1600" b="0" i="0" u="none" strike="noStrike" dirty="0">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3509205329"/>
                  </a:ext>
                </a:extLst>
              </a:tr>
              <a:tr h="190500">
                <a:tc>
                  <a:txBody>
                    <a:bodyPr/>
                    <a:lstStyle/>
                    <a:p>
                      <a:pPr algn="l" fontAlgn="b"/>
                      <a:r>
                        <a:rPr lang="en-US" sz="1600" b="0" i="0" u="none" strike="noStrike">
                          <a:solidFill>
                            <a:srgbClr val="000000"/>
                          </a:solidFill>
                          <a:effectLst/>
                          <a:latin typeface="Calibri" panose="020F0502020204030204" pitchFamily="34" charset="0"/>
                        </a:rPr>
                        <a:t>Pulmonary/CC</a:t>
                      </a:r>
                    </a:p>
                  </a:txBody>
                  <a:tcPr marL="6350" marR="6350" marT="6350" anchor="b">
                    <a:lnL>
                      <a:noFill/>
                    </a:lnL>
                    <a:lnR>
                      <a:noFill/>
                    </a:lnR>
                    <a:lnT>
                      <a:noFill/>
                    </a:lnT>
                    <a:lnB>
                      <a:noFill/>
                    </a:lnB>
                  </a:tcPr>
                </a:tc>
                <a:tc>
                  <a:txBody>
                    <a:bodyPr/>
                    <a:lstStyle/>
                    <a:p>
                      <a:pPr algn="l" fontAlgn="b"/>
                      <a:r>
                        <a:rPr lang="en-US" sz="1600" b="0" i="0" u="none" strike="noStrike" dirty="0" err="1">
                          <a:solidFill>
                            <a:srgbClr val="000000"/>
                          </a:solidFill>
                          <a:effectLst/>
                          <a:latin typeface="Calibri" panose="020F0502020204030204" pitchFamily="34" charset="0"/>
                        </a:rPr>
                        <a:t>Lekshmi</a:t>
                      </a:r>
                      <a:r>
                        <a:rPr lang="en-US" sz="1600" b="0" i="0" u="none" strike="noStrike" dirty="0">
                          <a:solidFill>
                            <a:srgbClr val="000000"/>
                          </a:solidFill>
                          <a:effectLst/>
                          <a:latin typeface="Calibri" panose="020F0502020204030204" pitchFamily="34" charset="0"/>
                        </a:rPr>
                        <a:t> Santosh</a:t>
                      </a:r>
                    </a:p>
                  </a:txBody>
                  <a:tcPr marL="6350" marR="6350" marT="6350" anchor="b">
                    <a:lnL>
                      <a:noFill/>
                    </a:lnL>
                    <a:lnR>
                      <a:noFill/>
                    </a:lnR>
                    <a:lnT>
                      <a:noFill/>
                    </a:lnT>
                    <a:lnB>
                      <a:noFill/>
                    </a:lnB>
                  </a:tcPr>
                </a:tc>
                <a:extLst>
                  <a:ext uri="{0D108BD9-81ED-4DB2-BD59-A6C34878D82A}">
                    <a16:rowId xmlns:a16="http://schemas.microsoft.com/office/drawing/2014/main" val="4112618647"/>
                  </a:ext>
                </a:extLst>
              </a:tr>
              <a:tr h="190500">
                <a:tc>
                  <a:txBody>
                    <a:bodyPr/>
                    <a:lstStyle/>
                    <a:p>
                      <a:pPr algn="l" fontAlgn="b"/>
                      <a:r>
                        <a:rPr lang="en-US" sz="1600" b="0" i="0" u="none" strike="noStrike">
                          <a:solidFill>
                            <a:srgbClr val="000000"/>
                          </a:solidFill>
                          <a:effectLst/>
                          <a:latin typeface="Calibri" panose="020F0502020204030204" pitchFamily="34" charset="0"/>
                        </a:rPr>
                        <a:t>Gastroenterology</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Sun Dai</a:t>
                      </a:r>
                    </a:p>
                  </a:txBody>
                  <a:tcPr marL="6350" marR="6350" marT="6350" anchor="b">
                    <a:lnL>
                      <a:noFill/>
                    </a:lnL>
                    <a:lnR>
                      <a:noFill/>
                    </a:lnR>
                    <a:lnT>
                      <a:noFill/>
                    </a:lnT>
                    <a:lnB>
                      <a:noFill/>
                    </a:lnB>
                  </a:tcPr>
                </a:tc>
                <a:extLst>
                  <a:ext uri="{0D108BD9-81ED-4DB2-BD59-A6C34878D82A}">
                    <a16:rowId xmlns:a16="http://schemas.microsoft.com/office/drawing/2014/main" val="826739865"/>
                  </a:ext>
                </a:extLst>
              </a:tr>
              <a:tr h="190500">
                <a:tc>
                  <a:txBody>
                    <a:bodyPr/>
                    <a:lstStyle/>
                    <a:p>
                      <a:pPr algn="l" fontAlgn="b"/>
                      <a:r>
                        <a:rPr lang="en-US" sz="1600" b="0" i="0" u="none" strike="noStrike">
                          <a:solidFill>
                            <a:srgbClr val="000000"/>
                          </a:solidFill>
                          <a:effectLst/>
                          <a:latin typeface="Calibri" panose="020F0502020204030204" pitchFamily="34" charset="0"/>
                        </a:rPr>
                        <a:t>Orthopedics</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Bobby Tay</a:t>
                      </a:r>
                    </a:p>
                  </a:txBody>
                  <a:tcPr marL="6350" marR="6350" marT="6350" anchor="b">
                    <a:lnL>
                      <a:noFill/>
                    </a:lnL>
                    <a:lnR>
                      <a:noFill/>
                    </a:lnR>
                    <a:lnT>
                      <a:noFill/>
                    </a:lnT>
                    <a:lnB>
                      <a:noFill/>
                    </a:lnB>
                  </a:tcPr>
                </a:tc>
                <a:extLst>
                  <a:ext uri="{0D108BD9-81ED-4DB2-BD59-A6C34878D82A}">
                    <a16:rowId xmlns:a16="http://schemas.microsoft.com/office/drawing/2014/main" val="1705746064"/>
                  </a:ext>
                </a:extLst>
              </a:tr>
              <a:tr h="190500">
                <a:tc>
                  <a:txBody>
                    <a:bodyPr/>
                    <a:lstStyle/>
                    <a:p>
                      <a:pPr algn="l" fontAlgn="b"/>
                      <a:r>
                        <a:rPr lang="en-US" sz="1600" b="0" i="0" u="none" strike="noStrike">
                          <a:solidFill>
                            <a:srgbClr val="000000"/>
                          </a:solidFill>
                          <a:effectLst/>
                          <a:latin typeface="Calibri" panose="020F0502020204030204" pitchFamily="34" charset="0"/>
                        </a:rPr>
                        <a:t>Neurology</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Sarah LaHue</a:t>
                      </a:r>
                    </a:p>
                  </a:txBody>
                  <a:tcPr marL="6350" marR="6350" marT="6350" anchor="b">
                    <a:lnL>
                      <a:noFill/>
                    </a:lnL>
                    <a:lnR>
                      <a:noFill/>
                    </a:lnR>
                    <a:lnT>
                      <a:noFill/>
                    </a:lnT>
                    <a:lnB>
                      <a:noFill/>
                    </a:lnB>
                  </a:tcPr>
                </a:tc>
                <a:extLst>
                  <a:ext uri="{0D108BD9-81ED-4DB2-BD59-A6C34878D82A}">
                    <a16:rowId xmlns:a16="http://schemas.microsoft.com/office/drawing/2014/main" val="3360766762"/>
                  </a:ext>
                </a:extLst>
              </a:tr>
              <a:tr h="190500">
                <a:tc>
                  <a:txBody>
                    <a:bodyPr/>
                    <a:lstStyle/>
                    <a:p>
                      <a:pPr algn="l" fontAlgn="b"/>
                      <a:r>
                        <a:rPr lang="en-US" sz="1600" b="0" i="0" u="none" strike="noStrike" dirty="0">
                          <a:solidFill>
                            <a:srgbClr val="000000"/>
                          </a:solidFill>
                          <a:effectLst/>
                          <a:latin typeface="Calibri" panose="020F0502020204030204" pitchFamily="34" charset="0"/>
                        </a:rPr>
                        <a:t>Cardiothoracic surgery</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Amy Fiedler</a:t>
                      </a:r>
                    </a:p>
                  </a:txBody>
                  <a:tcPr marL="6350" marR="6350" marT="6350" anchor="b">
                    <a:lnL>
                      <a:noFill/>
                    </a:lnL>
                    <a:lnR>
                      <a:noFill/>
                    </a:lnR>
                    <a:lnT>
                      <a:noFill/>
                    </a:lnT>
                    <a:lnB>
                      <a:noFill/>
                    </a:lnB>
                  </a:tcPr>
                </a:tc>
                <a:extLst>
                  <a:ext uri="{0D108BD9-81ED-4DB2-BD59-A6C34878D82A}">
                    <a16:rowId xmlns:a16="http://schemas.microsoft.com/office/drawing/2014/main" val="4200667489"/>
                  </a:ext>
                </a:extLst>
              </a:tr>
              <a:tr h="190500">
                <a:tc>
                  <a:txBody>
                    <a:bodyPr/>
                    <a:lstStyle/>
                    <a:p>
                      <a:pPr algn="l" fontAlgn="b"/>
                      <a:r>
                        <a:rPr lang="en-US" sz="1600" b="0" i="0" u="none" strike="noStrike" dirty="0">
                          <a:solidFill>
                            <a:srgbClr val="000000"/>
                          </a:solidFill>
                          <a:effectLst/>
                          <a:latin typeface="Calibri" panose="020F0502020204030204" pitchFamily="34" charset="0"/>
                        </a:rPr>
                        <a:t>Fellow</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Hope Caughron</a:t>
                      </a:r>
                    </a:p>
                  </a:txBody>
                  <a:tcPr marL="6350" marR="6350" marT="6350" anchor="b">
                    <a:lnL>
                      <a:noFill/>
                    </a:lnL>
                    <a:lnR>
                      <a:noFill/>
                    </a:lnR>
                    <a:lnT>
                      <a:noFill/>
                    </a:lnT>
                    <a:lnB>
                      <a:noFill/>
                    </a:lnB>
                  </a:tcPr>
                </a:tc>
                <a:extLst>
                  <a:ext uri="{0D108BD9-81ED-4DB2-BD59-A6C34878D82A}">
                    <a16:rowId xmlns:a16="http://schemas.microsoft.com/office/drawing/2014/main" val="1949935065"/>
                  </a:ext>
                </a:extLst>
              </a:tr>
              <a:tr h="190500">
                <a:tc>
                  <a:txBody>
                    <a:bodyPr/>
                    <a:lstStyle/>
                    <a:p>
                      <a:pPr algn="l" fontAlgn="b"/>
                      <a:r>
                        <a:rPr lang="en-US" sz="1600" b="0" i="0" u="none" strike="noStrike" dirty="0">
                          <a:solidFill>
                            <a:srgbClr val="000000"/>
                          </a:solidFill>
                          <a:effectLst/>
                          <a:latin typeface="Calibri" panose="020F0502020204030204" pitchFamily="34" charset="0"/>
                        </a:rPr>
                        <a:t>Medicine Resident (PGY3)</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Sven Walderich</a:t>
                      </a:r>
                    </a:p>
                  </a:txBody>
                  <a:tcPr marL="6350" marR="6350" marT="6350" anchor="b">
                    <a:lnL>
                      <a:noFill/>
                    </a:lnL>
                    <a:lnR>
                      <a:noFill/>
                    </a:lnR>
                    <a:lnT>
                      <a:noFill/>
                    </a:lnT>
                    <a:lnB>
                      <a:noFill/>
                    </a:lnB>
                  </a:tcPr>
                </a:tc>
                <a:extLst>
                  <a:ext uri="{0D108BD9-81ED-4DB2-BD59-A6C34878D82A}">
                    <a16:rowId xmlns:a16="http://schemas.microsoft.com/office/drawing/2014/main" val="2388369857"/>
                  </a:ext>
                </a:extLst>
              </a:tr>
              <a:tr h="190500">
                <a:tc>
                  <a:txBody>
                    <a:bodyPr/>
                    <a:lstStyle/>
                    <a:p>
                      <a:pPr algn="l" fontAlgn="b"/>
                      <a:r>
                        <a:rPr lang="en-US" sz="1600" b="0" i="0" u="none" strike="noStrike">
                          <a:solidFill>
                            <a:srgbClr val="000000"/>
                          </a:solidFill>
                          <a:effectLst/>
                          <a:latin typeface="Calibri" panose="020F0502020204030204" pitchFamily="34" charset="0"/>
                        </a:rPr>
                        <a:t>Surgical Resident</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Alexis Colley</a:t>
                      </a:r>
                    </a:p>
                  </a:txBody>
                  <a:tcPr marL="6350" marR="6350" marT="6350" anchor="b">
                    <a:lnL>
                      <a:noFill/>
                    </a:lnL>
                    <a:lnR>
                      <a:noFill/>
                    </a:lnR>
                    <a:lnT>
                      <a:noFill/>
                    </a:lnT>
                    <a:lnB>
                      <a:noFill/>
                    </a:lnB>
                  </a:tcPr>
                </a:tc>
                <a:extLst>
                  <a:ext uri="{0D108BD9-81ED-4DB2-BD59-A6C34878D82A}">
                    <a16:rowId xmlns:a16="http://schemas.microsoft.com/office/drawing/2014/main" val="2931213210"/>
                  </a:ext>
                </a:extLst>
              </a:tr>
              <a:tr h="190500">
                <a:tc>
                  <a:txBody>
                    <a:bodyPr/>
                    <a:lstStyle/>
                    <a:p>
                      <a:pPr algn="l" fontAlgn="b"/>
                      <a:r>
                        <a:rPr lang="en-US" sz="1600" b="0" i="0" u="none" strike="noStrike" dirty="0">
                          <a:solidFill>
                            <a:srgbClr val="000000"/>
                          </a:solidFill>
                          <a:effectLst/>
                          <a:latin typeface="Calibri" panose="020F0502020204030204" pitchFamily="34" charset="0"/>
                        </a:rPr>
                        <a:t>Mayo Clinic</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Dr. </a:t>
                      </a:r>
                      <a:r>
                        <a:rPr lang="en-US" sz="1600" b="0" i="0" u="none" strike="noStrike" dirty="0" err="1">
                          <a:solidFill>
                            <a:srgbClr val="000000"/>
                          </a:solidFill>
                          <a:effectLst/>
                          <a:latin typeface="Calibri" panose="020F0502020204030204" pitchFamily="34" charset="0"/>
                        </a:rPr>
                        <a:t>Helgelson</a:t>
                      </a:r>
                      <a:endParaRPr lang="en-US" sz="1600" b="0" i="0" u="none" strike="noStrike" dirty="0">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2898578399"/>
                  </a:ext>
                </a:extLst>
              </a:tr>
            </a:tbl>
          </a:graphicData>
        </a:graphic>
      </p:graphicFrame>
      <p:graphicFrame>
        <p:nvGraphicFramePr>
          <p:cNvPr id="8" name="Table 7">
            <a:extLst>
              <a:ext uri="{FF2B5EF4-FFF2-40B4-BE49-F238E27FC236}">
                <a16:creationId xmlns:a16="http://schemas.microsoft.com/office/drawing/2014/main" id="{DCAF2440-A690-15A7-6597-37EDCE7383C0}"/>
              </a:ext>
            </a:extLst>
          </p:cNvPr>
          <p:cNvGraphicFramePr>
            <a:graphicFrameLocks noGrp="1"/>
          </p:cNvGraphicFramePr>
          <p:nvPr>
            <p:extLst>
              <p:ext uri="{D42A27DB-BD31-4B8C-83A1-F6EECF244321}">
                <p14:modId xmlns:p14="http://schemas.microsoft.com/office/powerpoint/2010/main" val="2758696119"/>
              </p:ext>
            </p:extLst>
          </p:nvPr>
        </p:nvGraphicFramePr>
        <p:xfrm>
          <a:off x="5807527" y="1741873"/>
          <a:ext cx="6515101" cy="3550920"/>
        </p:xfrm>
        <a:graphic>
          <a:graphicData uri="http://schemas.openxmlformats.org/drawingml/2006/table">
            <a:tbl>
              <a:tblPr/>
              <a:tblGrid>
                <a:gridCol w="3990739">
                  <a:extLst>
                    <a:ext uri="{9D8B030D-6E8A-4147-A177-3AD203B41FA5}">
                      <a16:colId xmlns:a16="http://schemas.microsoft.com/office/drawing/2014/main" val="3235950505"/>
                    </a:ext>
                  </a:extLst>
                </a:gridCol>
                <a:gridCol w="2524362">
                  <a:extLst>
                    <a:ext uri="{9D8B030D-6E8A-4147-A177-3AD203B41FA5}">
                      <a16:colId xmlns:a16="http://schemas.microsoft.com/office/drawing/2014/main" val="835072726"/>
                    </a:ext>
                  </a:extLst>
                </a:gridCol>
              </a:tblGrid>
              <a:tr h="190500">
                <a:tc>
                  <a:txBody>
                    <a:bodyPr/>
                    <a:lstStyle/>
                    <a:p>
                      <a:pPr algn="l" fontAlgn="b"/>
                      <a:r>
                        <a:rPr lang="en-US" sz="1600" b="0" i="0" u="none" strike="noStrike" dirty="0">
                          <a:solidFill>
                            <a:srgbClr val="000000"/>
                          </a:solidFill>
                          <a:effectLst/>
                          <a:latin typeface="Calibri" panose="020F0502020204030204" pitchFamily="34" charset="0"/>
                        </a:rPr>
                        <a:t>Bedside Nurse</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Daniel Roseland </a:t>
                      </a:r>
                    </a:p>
                  </a:txBody>
                  <a:tcPr marL="6350" marR="6350" marT="6350" anchor="b">
                    <a:lnL>
                      <a:noFill/>
                    </a:lnL>
                    <a:lnR>
                      <a:noFill/>
                    </a:lnR>
                    <a:lnT>
                      <a:noFill/>
                    </a:lnT>
                    <a:lnB>
                      <a:noFill/>
                    </a:lnB>
                  </a:tcPr>
                </a:tc>
                <a:extLst>
                  <a:ext uri="{0D108BD9-81ED-4DB2-BD59-A6C34878D82A}">
                    <a16:rowId xmlns:a16="http://schemas.microsoft.com/office/drawing/2014/main" val="178800454"/>
                  </a:ext>
                </a:extLst>
              </a:tr>
              <a:tr h="190500">
                <a:tc>
                  <a:txBody>
                    <a:bodyPr/>
                    <a:lstStyle/>
                    <a:p>
                      <a:pPr algn="l" fontAlgn="b"/>
                      <a:r>
                        <a:rPr lang="en-US" sz="1600" b="0" i="0" u="none" strike="noStrike" dirty="0">
                          <a:solidFill>
                            <a:srgbClr val="000000"/>
                          </a:solidFill>
                          <a:effectLst/>
                          <a:latin typeface="Calibri" panose="020F0502020204030204" pitchFamily="34" charset="0"/>
                        </a:rPr>
                        <a:t>Bedside Nurse</a:t>
                      </a:r>
                    </a:p>
                  </a:txBody>
                  <a:tcPr marL="6350" marR="6350" marT="635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Calibri" panose="020F0502020204030204" pitchFamily="34" charset="0"/>
                        </a:rPr>
                        <a:t>Olga </a:t>
                      </a:r>
                      <a:r>
                        <a:rPr lang="en-US" sz="1600" b="0" i="0" u="none" strike="noStrike" dirty="0" err="1">
                          <a:solidFill>
                            <a:srgbClr val="000000"/>
                          </a:solidFill>
                          <a:effectLst/>
                          <a:latin typeface="Calibri" panose="020F0502020204030204" pitchFamily="34" charset="0"/>
                        </a:rPr>
                        <a:t>Sukshenko</a:t>
                      </a:r>
                      <a:endParaRPr lang="en-US" sz="1600" b="0" i="0" u="none" strike="noStrike" dirty="0">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3550853589"/>
                  </a:ext>
                </a:extLst>
              </a:tr>
              <a:tr h="190500">
                <a:tc>
                  <a:txBody>
                    <a:bodyPr/>
                    <a:lstStyle/>
                    <a:p>
                      <a:pPr algn="l" fontAlgn="b"/>
                      <a:r>
                        <a:rPr lang="en-US" sz="1600" b="0" i="0" u="none" strike="noStrike">
                          <a:solidFill>
                            <a:srgbClr val="000000"/>
                          </a:solidFill>
                          <a:effectLst/>
                          <a:latin typeface="Calibri" panose="020F0502020204030204" pitchFamily="34" charset="0"/>
                        </a:rPr>
                        <a:t>PCA</a:t>
                      </a:r>
                    </a:p>
                  </a:txBody>
                  <a:tcPr marL="6350" marR="6350" marT="6350" anchor="b">
                    <a:lnL>
                      <a:noFill/>
                    </a:lnL>
                    <a:lnR>
                      <a:noFill/>
                    </a:lnR>
                    <a:lnT>
                      <a:noFill/>
                    </a:lnT>
                    <a:lnB>
                      <a:noFill/>
                    </a:lnB>
                  </a:tcPr>
                </a:tc>
                <a:tc>
                  <a:txBody>
                    <a:bodyPr/>
                    <a:lstStyle/>
                    <a:p>
                      <a:pPr algn="l" fontAlgn="b"/>
                      <a:r>
                        <a:rPr lang="en-US" sz="1600" b="0" i="0" u="none" strike="noStrike" dirty="0" err="1">
                          <a:solidFill>
                            <a:srgbClr val="000000"/>
                          </a:solidFill>
                          <a:effectLst/>
                          <a:latin typeface="Calibri" panose="020F0502020204030204" pitchFamily="34" charset="0"/>
                        </a:rPr>
                        <a:t>Ejigayehu</a:t>
                      </a: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Eji</a:t>
                      </a:r>
                      <a:r>
                        <a:rPr lang="en-US" sz="1600" b="0" i="0" u="none" strike="noStrike" dirty="0">
                          <a:solidFill>
                            <a:srgbClr val="000000"/>
                          </a:solidFill>
                          <a:effectLst/>
                          <a:latin typeface="Calibri" panose="020F0502020204030204" pitchFamily="34" charset="0"/>
                        </a:rPr>
                        <a:t>) Bekele</a:t>
                      </a:r>
                    </a:p>
                  </a:txBody>
                  <a:tcPr marL="6350" marR="6350" marT="6350" anchor="b">
                    <a:lnL>
                      <a:noFill/>
                    </a:lnL>
                    <a:lnR>
                      <a:noFill/>
                    </a:lnR>
                    <a:lnT>
                      <a:noFill/>
                    </a:lnT>
                    <a:lnB>
                      <a:noFill/>
                    </a:lnB>
                  </a:tcPr>
                </a:tc>
                <a:extLst>
                  <a:ext uri="{0D108BD9-81ED-4DB2-BD59-A6C34878D82A}">
                    <a16:rowId xmlns:a16="http://schemas.microsoft.com/office/drawing/2014/main" val="3302636682"/>
                  </a:ext>
                </a:extLst>
              </a:tr>
              <a:tr h="190500">
                <a:tc>
                  <a:txBody>
                    <a:bodyPr/>
                    <a:lstStyle/>
                    <a:p>
                      <a:pPr algn="l" fontAlgn="b"/>
                      <a:r>
                        <a:rPr lang="en-US" sz="1600" b="0" i="0" u="none" strike="noStrike" dirty="0">
                          <a:solidFill>
                            <a:srgbClr val="000000"/>
                          </a:solidFill>
                          <a:effectLst/>
                          <a:latin typeface="Calibri" panose="020F0502020204030204" pitchFamily="34" charset="0"/>
                        </a:rPr>
                        <a:t>Monitor Tech</a:t>
                      </a:r>
                    </a:p>
                  </a:txBody>
                  <a:tcPr marL="6350" marR="6350" marT="6350" anchor="b">
                    <a:lnL>
                      <a:noFill/>
                    </a:lnL>
                    <a:lnR>
                      <a:noFill/>
                    </a:lnR>
                    <a:lnT>
                      <a:noFill/>
                    </a:lnT>
                    <a:lnB>
                      <a:noFill/>
                    </a:lnB>
                  </a:tcPr>
                </a:tc>
                <a:tc>
                  <a:txBody>
                    <a:bodyPr/>
                    <a:lstStyle/>
                    <a:p>
                      <a:pPr algn="l" fontAlgn="b"/>
                      <a:r>
                        <a:rPr lang="en-US" sz="1600" b="0" i="0" u="none" strike="noStrike" dirty="0" err="1">
                          <a:solidFill>
                            <a:srgbClr val="000000"/>
                          </a:solidFill>
                          <a:effectLst/>
                          <a:latin typeface="Calibri" panose="020F0502020204030204" pitchFamily="34" charset="0"/>
                        </a:rPr>
                        <a:t>Zarah</a:t>
                      </a:r>
                      <a:r>
                        <a:rPr lang="en-US" sz="1600" b="0" i="0" u="none" strike="noStrike" dirty="0">
                          <a:solidFill>
                            <a:srgbClr val="000000"/>
                          </a:solidFill>
                          <a:effectLst/>
                          <a:latin typeface="Calibri" panose="020F0502020204030204" pitchFamily="34" charset="0"/>
                        </a:rPr>
                        <a:t> Mendoza</a:t>
                      </a:r>
                    </a:p>
                  </a:txBody>
                  <a:tcPr marL="6350" marR="6350" marT="6350" anchor="b">
                    <a:lnL>
                      <a:noFill/>
                    </a:lnL>
                    <a:lnR>
                      <a:noFill/>
                    </a:lnR>
                    <a:lnT>
                      <a:noFill/>
                    </a:lnT>
                    <a:lnB>
                      <a:noFill/>
                    </a:lnB>
                  </a:tcPr>
                </a:tc>
                <a:extLst>
                  <a:ext uri="{0D108BD9-81ED-4DB2-BD59-A6C34878D82A}">
                    <a16:rowId xmlns:a16="http://schemas.microsoft.com/office/drawing/2014/main" val="2758875027"/>
                  </a:ext>
                </a:extLst>
              </a:tr>
              <a:tr h="190500">
                <a:tc>
                  <a:txBody>
                    <a:bodyPr/>
                    <a:lstStyle/>
                    <a:p>
                      <a:pPr algn="l" fontAlgn="b"/>
                      <a:r>
                        <a:rPr lang="en-US" sz="1600" b="0" i="0" u="none" strike="noStrike" dirty="0">
                          <a:solidFill>
                            <a:srgbClr val="000000"/>
                          </a:solidFill>
                          <a:effectLst/>
                          <a:latin typeface="Calibri" panose="020F0502020204030204" pitchFamily="34" charset="0"/>
                        </a:rPr>
                        <a:t>Tele/monitor RN</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Luba Del Puerto</a:t>
                      </a:r>
                    </a:p>
                  </a:txBody>
                  <a:tcPr marL="6350" marR="6350" marT="6350" anchor="b">
                    <a:lnL>
                      <a:noFill/>
                    </a:lnL>
                    <a:lnR>
                      <a:noFill/>
                    </a:lnR>
                    <a:lnT>
                      <a:noFill/>
                    </a:lnT>
                    <a:lnB>
                      <a:noFill/>
                    </a:lnB>
                  </a:tcPr>
                </a:tc>
                <a:extLst>
                  <a:ext uri="{0D108BD9-81ED-4DB2-BD59-A6C34878D82A}">
                    <a16:rowId xmlns:a16="http://schemas.microsoft.com/office/drawing/2014/main" val="3230342454"/>
                  </a:ext>
                </a:extLst>
              </a:tr>
              <a:tr h="190500">
                <a:tc>
                  <a:txBody>
                    <a:bodyPr/>
                    <a:lstStyle/>
                    <a:p>
                      <a:pPr algn="l" fontAlgn="b"/>
                      <a:r>
                        <a:rPr lang="en-US" sz="1600" b="0" i="0" u="none" strike="noStrike">
                          <a:solidFill>
                            <a:srgbClr val="000000"/>
                          </a:solidFill>
                          <a:effectLst/>
                          <a:latin typeface="Calibri" panose="020F0502020204030204" pitchFamily="34" charset="0"/>
                        </a:rPr>
                        <a:t>Ortho PA</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Patricia Rodgers</a:t>
                      </a:r>
                    </a:p>
                  </a:txBody>
                  <a:tcPr marL="6350" marR="6350" marT="6350" anchor="b">
                    <a:lnL>
                      <a:noFill/>
                    </a:lnL>
                    <a:lnR>
                      <a:noFill/>
                    </a:lnR>
                    <a:lnT>
                      <a:noFill/>
                    </a:lnT>
                    <a:lnB>
                      <a:noFill/>
                    </a:lnB>
                  </a:tcPr>
                </a:tc>
                <a:extLst>
                  <a:ext uri="{0D108BD9-81ED-4DB2-BD59-A6C34878D82A}">
                    <a16:rowId xmlns:a16="http://schemas.microsoft.com/office/drawing/2014/main" val="2632467829"/>
                  </a:ext>
                </a:extLst>
              </a:tr>
              <a:tr h="190500">
                <a:tc>
                  <a:txBody>
                    <a:bodyPr/>
                    <a:lstStyle/>
                    <a:p>
                      <a:pPr algn="l" fontAlgn="b"/>
                      <a:r>
                        <a:rPr lang="en-US" sz="1600" b="0" i="0" u="none" strike="noStrike" dirty="0" err="1">
                          <a:solidFill>
                            <a:srgbClr val="000000"/>
                          </a:solidFill>
                          <a:effectLst/>
                          <a:latin typeface="Calibri" panose="020F0502020204030204" pitchFamily="34" charset="0"/>
                        </a:rPr>
                        <a:t>Neurospine</a:t>
                      </a:r>
                      <a:r>
                        <a:rPr lang="en-US" sz="1600" b="0" i="0" u="none" strike="noStrike" dirty="0">
                          <a:solidFill>
                            <a:srgbClr val="000000"/>
                          </a:solidFill>
                          <a:effectLst/>
                          <a:latin typeface="Calibri" panose="020F0502020204030204" pitchFamily="34" charset="0"/>
                        </a:rPr>
                        <a:t> NP</a:t>
                      </a:r>
                    </a:p>
                  </a:txBody>
                  <a:tcPr marL="6350" marR="6350" marT="635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Michael Heinback</a:t>
                      </a:r>
                    </a:p>
                  </a:txBody>
                  <a:tcPr marL="6350" marR="6350" marT="6350" anchor="b">
                    <a:lnL>
                      <a:noFill/>
                    </a:lnL>
                    <a:lnR>
                      <a:noFill/>
                    </a:lnR>
                    <a:lnT>
                      <a:noFill/>
                    </a:lnT>
                    <a:lnB>
                      <a:noFill/>
                    </a:lnB>
                  </a:tcPr>
                </a:tc>
                <a:extLst>
                  <a:ext uri="{0D108BD9-81ED-4DB2-BD59-A6C34878D82A}">
                    <a16:rowId xmlns:a16="http://schemas.microsoft.com/office/drawing/2014/main" val="776302774"/>
                  </a:ext>
                </a:extLst>
              </a:tr>
              <a:tr h="190500">
                <a:tc>
                  <a:txBody>
                    <a:bodyPr/>
                    <a:lstStyle/>
                    <a:p>
                      <a:pPr algn="l" fontAlgn="b"/>
                      <a:r>
                        <a:rPr lang="en-US" sz="1600" b="0" i="0" u="none" strike="noStrike" dirty="0" err="1">
                          <a:solidFill>
                            <a:srgbClr val="000000"/>
                          </a:solidFill>
                          <a:effectLst/>
                          <a:latin typeface="Calibri" panose="020F0502020204030204" pitchFamily="34" charset="0"/>
                        </a:rPr>
                        <a:t>Neurospine</a:t>
                      </a:r>
                      <a:r>
                        <a:rPr lang="en-US" sz="1600" b="0" i="0" u="none" strike="noStrike" dirty="0">
                          <a:solidFill>
                            <a:srgbClr val="000000"/>
                          </a:solidFill>
                          <a:effectLst/>
                          <a:latin typeface="Calibri" panose="020F0502020204030204" pitchFamily="34" charset="0"/>
                        </a:rPr>
                        <a:t> NP</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Julie Cassata</a:t>
                      </a:r>
                    </a:p>
                  </a:txBody>
                  <a:tcPr marL="6350" marR="6350" marT="6350" anchor="b">
                    <a:lnL>
                      <a:noFill/>
                    </a:lnL>
                    <a:lnR>
                      <a:noFill/>
                    </a:lnR>
                    <a:lnT>
                      <a:noFill/>
                    </a:lnT>
                    <a:lnB>
                      <a:noFill/>
                    </a:lnB>
                  </a:tcPr>
                </a:tc>
                <a:extLst>
                  <a:ext uri="{0D108BD9-81ED-4DB2-BD59-A6C34878D82A}">
                    <a16:rowId xmlns:a16="http://schemas.microsoft.com/office/drawing/2014/main" val="4084964977"/>
                  </a:ext>
                </a:extLst>
              </a:tr>
              <a:tr h="190500">
                <a:tc>
                  <a:txBody>
                    <a:bodyPr/>
                    <a:lstStyle/>
                    <a:p>
                      <a:pPr algn="l" fontAlgn="b"/>
                      <a:r>
                        <a:rPr lang="en-US" sz="1600" b="0" i="0" u="none" strike="noStrike" dirty="0">
                          <a:solidFill>
                            <a:srgbClr val="000000"/>
                          </a:solidFill>
                          <a:effectLst/>
                          <a:latin typeface="Calibri" panose="020F0502020204030204" pitchFamily="34" charset="0"/>
                        </a:rPr>
                        <a:t>Advanced Practice manager</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Melissa Lee</a:t>
                      </a:r>
                    </a:p>
                  </a:txBody>
                  <a:tcPr marL="6350" marR="6350" marT="6350" anchor="b">
                    <a:lnL>
                      <a:noFill/>
                    </a:lnL>
                    <a:lnR>
                      <a:noFill/>
                    </a:lnR>
                    <a:lnT>
                      <a:noFill/>
                    </a:lnT>
                    <a:lnB>
                      <a:noFill/>
                    </a:lnB>
                  </a:tcPr>
                </a:tc>
                <a:extLst>
                  <a:ext uri="{0D108BD9-81ED-4DB2-BD59-A6C34878D82A}">
                    <a16:rowId xmlns:a16="http://schemas.microsoft.com/office/drawing/2014/main" val="1831358779"/>
                  </a:ext>
                </a:extLst>
              </a:tr>
              <a:tr h="190500">
                <a:tc>
                  <a:txBody>
                    <a:bodyPr/>
                    <a:lstStyle/>
                    <a:p>
                      <a:pPr algn="l" fontAlgn="b"/>
                      <a:r>
                        <a:rPr lang="en-US" sz="1600" b="0" i="0" u="none" strike="noStrike" dirty="0">
                          <a:solidFill>
                            <a:srgbClr val="000000"/>
                          </a:solidFill>
                          <a:effectLst/>
                          <a:latin typeface="Calibri" panose="020F0502020204030204" pitchFamily="34" charset="0"/>
                        </a:rPr>
                        <a:t>Rapid Response RN</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Martha McClure</a:t>
                      </a:r>
                    </a:p>
                  </a:txBody>
                  <a:tcPr marL="6350" marR="6350" marT="6350" anchor="b">
                    <a:lnL>
                      <a:noFill/>
                    </a:lnL>
                    <a:lnR>
                      <a:noFill/>
                    </a:lnR>
                    <a:lnT>
                      <a:noFill/>
                    </a:lnT>
                    <a:lnB>
                      <a:noFill/>
                    </a:lnB>
                  </a:tcPr>
                </a:tc>
                <a:extLst>
                  <a:ext uri="{0D108BD9-81ED-4DB2-BD59-A6C34878D82A}">
                    <a16:rowId xmlns:a16="http://schemas.microsoft.com/office/drawing/2014/main" val="1739407641"/>
                  </a:ext>
                </a:extLst>
              </a:tr>
              <a:tr h="190500">
                <a:tc>
                  <a:txBody>
                    <a:bodyPr/>
                    <a:lstStyle/>
                    <a:p>
                      <a:pPr algn="l" fontAlgn="b"/>
                      <a:r>
                        <a:rPr lang="en-US" sz="1600" b="0" i="0" u="none" strike="noStrike" dirty="0">
                          <a:solidFill>
                            <a:srgbClr val="000000"/>
                          </a:solidFill>
                          <a:effectLst/>
                          <a:latin typeface="Calibri" panose="020F0502020204030204" pitchFamily="34" charset="0"/>
                        </a:rPr>
                        <a:t>Director of TCU at </a:t>
                      </a:r>
                      <a:r>
                        <a:rPr lang="en-US" sz="1600" b="0" i="0" u="none" strike="noStrike" dirty="0" err="1">
                          <a:solidFill>
                            <a:srgbClr val="000000"/>
                          </a:solidFill>
                          <a:effectLst/>
                          <a:latin typeface="Calibri" panose="020F0502020204030204" pitchFamily="34" charset="0"/>
                        </a:rPr>
                        <a:t>Parn</a:t>
                      </a:r>
                      <a:r>
                        <a:rPr lang="en-US" sz="1600" b="0" i="0" u="none" strike="noStrike" dirty="0">
                          <a:solidFill>
                            <a:srgbClr val="000000"/>
                          </a:solidFill>
                          <a:effectLst/>
                          <a:latin typeface="Calibri" panose="020F0502020204030204" pitchFamily="34" charset="0"/>
                        </a:rPr>
                        <a:t>, centralized telemetry</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Elizabeth Sin</a:t>
                      </a:r>
                    </a:p>
                  </a:txBody>
                  <a:tcPr marL="6350" marR="6350" marT="6350" anchor="b">
                    <a:lnL>
                      <a:noFill/>
                    </a:lnL>
                    <a:lnR>
                      <a:noFill/>
                    </a:lnR>
                    <a:lnT>
                      <a:noFill/>
                    </a:lnT>
                    <a:lnB>
                      <a:noFill/>
                    </a:lnB>
                  </a:tcPr>
                </a:tc>
                <a:extLst>
                  <a:ext uri="{0D108BD9-81ED-4DB2-BD59-A6C34878D82A}">
                    <a16:rowId xmlns:a16="http://schemas.microsoft.com/office/drawing/2014/main" val="433031708"/>
                  </a:ext>
                </a:extLst>
              </a:tr>
              <a:tr h="190500">
                <a:tc>
                  <a:txBody>
                    <a:bodyPr/>
                    <a:lstStyle/>
                    <a:p>
                      <a:pPr algn="l" fontAlgn="b"/>
                      <a:r>
                        <a:rPr lang="en-US" sz="1600" b="0" i="0" u="none" strike="noStrike" dirty="0">
                          <a:solidFill>
                            <a:srgbClr val="000000"/>
                          </a:solidFill>
                          <a:effectLst/>
                          <a:latin typeface="Calibri" panose="020F0502020204030204" pitchFamily="34" charset="0"/>
                        </a:rPr>
                        <a:t>Director of TCU and ped med/surg at MB</a:t>
                      </a:r>
                    </a:p>
                  </a:txBody>
                  <a:tcPr marL="6350" marR="6350" marT="635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Denise Shaw</a:t>
                      </a:r>
                    </a:p>
                  </a:txBody>
                  <a:tcPr marL="6350" marR="6350" marT="6350" anchor="b">
                    <a:lnL>
                      <a:noFill/>
                    </a:lnL>
                    <a:lnR>
                      <a:noFill/>
                    </a:lnR>
                    <a:lnT>
                      <a:noFill/>
                    </a:lnT>
                    <a:lnB>
                      <a:noFill/>
                    </a:lnB>
                  </a:tcPr>
                </a:tc>
                <a:extLst>
                  <a:ext uri="{0D108BD9-81ED-4DB2-BD59-A6C34878D82A}">
                    <a16:rowId xmlns:a16="http://schemas.microsoft.com/office/drawing/2014/main" val="1000669183"/>
                  </a:ext>
                </a:extLst>
              </a:tr>
            </a:tbl>
          </a:graphicData>
        </a:graphic>
      </p:graphicFrame>
      <p:sp>
        <p:nvSpPr>
          <p:cNvPr id="9" name="TextBox 8">
            <a:extLst>
              <a:ext uri="{FF2B5EF4-FFF2-40B4-BE49-F238E27FC236}">
                <a16:creationId xmlns:a16="http://schemas.microsoft.com/office/drawing/2014/main" id="{6A8D196D-B422-E765-DCCE-AFB9623ADD0E}"/>
              </a:ext>
            </a:extLst>
          </p:cNvPr>
          <p:cNvSpPr txBox="1"/>
          <p:nvPr/>
        </p:nvSpPr>
        <p:spPr>
          <a:xfrm>
            <a:off x="116601" y="952943"/>
            <a:ext cx="5440138" cy="369332"/>
          </a:xfrm>
          <a:prstGeom prst="rect">
            <a:avLst/>
          </a:prstGeom>
          <a:noFill/>
        </p:spPr>
        <p:txBody>
          <a:bodyPr wrap="square" rtlCol="0">
            <a:spAutoFit/>
          </a:bodyPr>
          <a:lstStyle/>
          <a:p>
            <a:r>
              <a:rPr lang="en-US" dirty="0"/>
              <a:t>MDs: 12 attendings, 3 trainees, and 1 OSH attending</a:t>
            </a:r>
          </a:p>
        </p:txBody>
      </p:sp>
      <p:sp>
        <p:nvSpPr>
          <p:cNvPr id="10" name="TextBox 9">
            <a:extLst>
              <a:ext uri="{FF2B5EF4-FFF2-40B4-BE49-F238E27FC236}">
                <a16:creationId xmlns:a16="http://schemas.microsoft.com/office/drawing/2014/main" id="{4CA6F3C8-1BA2-4F23-D71A-E0DE2719E966}"/>
              </a:ext>
            </a:extLst>
          </p:cNvPr>
          <p:cNvSpPr txBox="1"/>
          <p:nvPr/>
        </p:nvSpPr>
        <p:spPr>
          <a:xfrm>
            <a:off x="7558766" y="952943"/>
            <a:ext cx="5374824" cy="369332"/>
          </a:xfrm>
          <a:prstGeom prst="rect">
            <a:avLst/>
          </a:prstGeom>
          <a:noFill/>
        </p:spPr>
        <p:txBody>
          <a:bodyPr wrap="square" rtlCol="0">
            <a:spAutoFit/>
          </a:bodyPr>
          <a:lstStyle/>
          <a:p>
            <a:r>
              <a:rPr lang="en-US" dirty="0"/>
              <a:t>11 Frontline staff:</a:t>
            </a:r>
          </a:p>
        </p:txBody>
      </p:sp>
    </p:spTree>
    <p:extLst>
      <p:ext uri="{BB962C8B-B14F-4D97-AF65-F5344CB8AC3E}">
        <p14:creationId xmlns:p14="http://schemas.microsoft.com/office/powerpoint/2010/main" val="3881323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17" y="107370"/>
            <a:ext cx="10786535" cy="535531"/>
          </a:xfrm>
        </p:spPr>
        <p:txBody>
          <a:bodyPr/>
          <a:lstStyle/>
          <a:p>
            <a:r>
              <a:rPr lang="en-US" sz="3200" b="1" dirty="0"/>
              <a:t>Interview Themes/Recommendations</a:t>
            </a:r>
            <a:endParaRPr lang="en-US" sz="3200" dirty="0"/>
          </a:p>
        </p:txBody>
      </p:sp>
      <p:sp>
        <p:nvSpPr>
          <p:cNvPr id="3" name="Content Placeholder 2"/>
          <p:cNvSpPr>
            <a:spLocks noGrp="1"/>
          </p:cNvSpPr>
          <p:nvPr>
            <p:ph idx="1"/>
          </p:nvPr>
        </p:nvSpPr>
        <p:spPr>
          <a:xfrm>
            <a:off x="148743" y="1184031"/>
            <a:ext cx="11117134" cy="5408136"/>
          </a:xfrm>
        </p:spPr>
        <p:txBody>
          <a:bodyPr/>
          <a:lstStyle/>
          <a:p>
            <a:pPr marL="0" indent="0" algn="l" rtl="0" fontAlgn="base">
              <a:buNone/>
            </a:pPr>
            <a:r>
              <a:rPr lang="en-US" sz="1800" b="1" i="0" dirty="0">
                <a:solidFill>
                  <a:srgbClr val="000000"/>
                </a:solidFill>
                <a:effectLst/>
                <a:latin typeface="Calibri" panose="020F0502020204030204" pitchFamily="34" charset="0"/>
              </a:rPr>
              <a:t>Themes/Recommendations: </a:t>
            </a:r>
          </a:p>
          <a:p>
            <a:pPr fontAlgn="base"/>
            <a:r>
              <a:rPr lang="en-US" sz="1800" dirty="0">
                <a:solidFill>
                  <a:srgbClr val="212121"/>
                </a:solidFill>
                <a:effectLst/>
                <a:latin typeface="Calibri" panose="020F0502020204030204" pitchFamily="34" charset="0"/>
                <a:ea typeface="Times New Roman" panose="02020603050405020304" pitchFamily="18" charset="0"/>
              </a:rPr>
              <a:t>specific conditions such as post abdominal surgery with certain risks</a:t>
            </a:r>
          </a:p>
          <a:p>
            <a:pPr fontAlgn="base"/>
            <a:r>
              <a:rPr lang="en-US" sz="1800" dirty="0">
                <a:solidFill>
                  <a:srgbClr val="212121"/>
                </a:solidFill>
                <a:effectLst/>
                <a:latin typeface="Calibri" panose="020F0502020204030204" pitchFamily="34" charset="0"/>
                <a:ea typeface="Times New Roman" panose="02020603050405020304" pitchFamily="18" charset="0"/>
              </a:rPr>
              <a:t>EHR order support like at SFGH, renewal of order requirements</a:t>
            </a:r>
          </a:p>
          <a:p>
            <a:pPr lvl="1" fontAlgn="base"/>
            <a:r>
              <a:rPr lang="en-US" sz="1400" dirty="0">
                <a:solidFill>
                  <a:srgbClr val="212121"/>
                </a:solidFill>
                <a:latin typeface="Calibri" panose="020F0502020204030204" pitchFamily="34" charset="0"/>
                <a:ea typeface="Times New Roman" panose="02020603050405020304" pitchFamily="18" charset="0"/>
              </a:rPr>
              <a:t>Current orders “make it easy to check off and order”</a:t>
            </a:r>
          </a:p>
          <a:p>
            <a:pPr lvl="1" fontAlgn="base"/>
            <a:r>
              <a:rPr lang="en-US" sz="1400" dirty="0">
                <a:solidFill>
                  <a:srgbClr val="212121"/>
                </a:solidFill>
                <a:effectLst/>
                <a:latin typeface="Calibri" panose="020F0502020204030204" pitchFamily="34" charset="0"/>
                <a:ea typeface="Times New Roman" panose="02020603050405020304" pitchFamily="18" charset="0"/>
              </a:rPr>
              <a:t>Some order sets have CPO prechecked </a:t>
            </a:r>
          </a:p>
          <a:p>
            <a:pPr fontAlgn="base"/>
            <a:r>
              <a:rPr lang="en-US" sz="1800" dirty="0">
                <a:solidFill>
                  <a:srgbClr val="212121"/>
                </a:solidFill>
                <a:effectLst/>
                <a:latin typeface="Calibri" panose="020F0502020204030204" pitchFamily="34" charset="0"/>
                <a:ea typeface="Times New Roman" panose="02020603050405020304" pitchFamily="18" charset="0"/>
              </a:rPr>
              <a:t>RN RT driven discontinuation workflow empowers them such as with Foley dc</a:t>
            </a:r>
          </a:p>
          <a:p>
            <a:pPr fontAlgn="base"/>
            <a:r>
              <a:rPr lang="en-US" sz="1800" dirty="0">
                <a:solidFill>
                  <a:srgbClr val="212121"/>
                </a:solidFill>
                <a:effectLst/>
                <a:latin typeface="Calibri" panose="020F0502020204030204" pitchFamily="34" charset="0"/>
                <a:ea typeface="Times New Roman" panose="02020603050405020304" pitchFamily="18" charset="0"/>
              </a:rPr>
              <a:t>other modalities to consider (capnography, video)</a:t>
            </a:r>
          </a:p>
          <a:p>
            <a:pPr fontAlgn="base"/>
            <a:r>
              <a:rPr lang="en-US" sz="1800" dirty="0">
                <a:solidFill>
                  <a:srgbClr val="212121"/>
                </a:solidFill>
                <a:latin typeface="Calibri" panose="020F0502020204030204" pitchFamily="34" charset="0"/>
                <a:ea typeface="Times New Roman" panose="02020603050405020304" pitchFamily="18" charset="0"/>
              </a:rPr>
              <a:t>skin tone </a:t>
            </a:r>
          </a:p>
          <a:p>
            <a:pPr fontAlgn="base"/>
            <a:r>
              <a:rPr lang="en-US" sz="1800" dirty="0">
                <a:solidFill>
                  <a:srgbClr val="212121"/>
                </a:solidFill>
                <a:latin typeface="Calibri" panose="020F0502020204030204" pitchFamily="34" charset="0"/>
                <a:ea typeface="Times New Roman" panose="02020603050405020304" pitchFamily="18" charset="0"/>
              </a:rPr>
              <a:t>learn from tele care model, review alarm criteria and suggest both absolute and delta.</a:t>
            </a:r>
          </a:p>
          <a:p>
            <a:pPr fontAlgn="base"/>
            <a:r>
              <a:rPr lang="en-US" sz="1800" dirty="0">
                <a:solidFill>
                  <a:srgbClr val="212121"/>
                </a:solidFill>
                <a:latin typeface="Calibri" panose="020F0502020204030204" pitchFamily="34" charset="0"/>
                <a:ea typeface="Calibri" panose="020F0502020204030204" pitchFamily="34" charset="0"/>
              </a:rPr>
              <a:t>Decentralize?</a:t>
            </a:r>
          </a:p>
          <a:p>
            <a:pPr fontAlgn="base"/>
            <a:r>
              <a:rPr lang="en-US" sz="1800" dirty="0">
                <a:solidFill>
                  <a:srgbClr val="212121"/>
                </a:solidFill>
                <a:latin typeface="Calibri" panose="020F0502020204030204" pitchFamily="34" charset="0"/>
                <a:ea typeface="Calibri" panose="020F0502020204030204" pitchFamily="34" charset="0"/>
              </a:rPr>
              <a:t>Other forms of wireless monitoring</a:t>
            </a:r>
            <a:endParaRPr lang="en-US" sz="1800" dirty="0">
              <a:latin typeface="Calibri" panose="020F0502020204030204" pitchFamily="34" charset="0"/>
              <a:ea typeface="Calibri" panose="020F0502020204030204" pitchFamily="34" charset="0"/>
            </a:endParaRPr>
          </a:p>
          <a:p>
            <a:pPr marL="0" indent="0" fontAlgn="base">
              <a:buNone/>
            </a:pPr>
            <a:endParaRPr lang="en-US" sz="1800" i="1" dirty="0"/>
          </a:p>
          <a:p>
            <a:pPr marL="0" indent="0" fontAlgn="base">
              <a:buNone/>
            </a:pPr>
            <a:endParaRPr lang="en-US" sz="1800" dirty="0">
              <a:solidFill>
                <a:srgbClr val="212121"/>
              </a:solidFill>
              <a:effectLst/>
              <a:latin typeface="Calibri" panose="020F0502020204030204" pitchFamily="34" charset="0"/>
              <a:ea typeface="Times New Roman" panose="02020603050405020304" pitchFamily="18" charset="0"/>
            </a:endParaRPr>
          </a:p>
        </p:txBody>
      </p:sp>
      <p:pic>
        <p:nvPicPr>
          <p:cNvPr id="5" name="Picture 4">
            <a:extLst>
              <a:ext uri="{FF2B5EF4-FFF2-40B4-BE49-F238E27FC236}">
                <a16:creationId xmlns:a16="http://schemas.microsoft.com/office/drawing/2014/main" id="{DF6D2F9F-0DE1-4769-BA4F-FD3125F1E1C3}"/>
              </a:ext>
            </a:extLst>
          </p:cNvPr>
          <p:cNvPicPr>
            <a:picLocks noChangeAspect="1"/>
          </p:cNvPicPr>
          <p:nvPr/>
        </p:nvPicPr>
        <p:blipFill>
          <a:blip r:embed="rId3"/>
          <a:stretch>
            <a:fillRect/>
          </a:stretch>
        </p:blipFill>
        <p:spPr>
          <a:xfrm>
            <a:off x="2087256" y="5015206"/>
            <a:ext cx="2648320" cy="1047896"/>
          </a:xfrm>
          <a:prstGeom prst="rect">
            <a:avLst/>
          </a:prstGeom>
        </p:spPr>
      </p:pic>
    </p:spTree>
    <p:extLst>
      <p:ext uri="{BB962C8B-B14F-4D97-AF65-F5344CB8AC3E}">
        <p14:creationId xmlns:p14="http://schemas.microsoft.com/office/powerpoint/2010/main" val="2853103002"/>
      </p:ext>
    </p:extLst>
  </p:cSld>
  <p:clrMapOvr>
    <a:masterClrMapping/>
  </p:clrMapOvr>
  <p:transition>
    <p:fade/>
  </p:transition>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38701</TotalTime>
  <Words>5069</Words>
  <Application>Microsoft Office PowerPoint</Application>
  <PresentationFormat>Widescreen</PresentationFormat>
  <Paragraphs>553</Paragraphs>
  <Slides>34</Slides>
  <Notes>14</Notes>
  <HiddenSlides>12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Calibri Light</vt:lpstr>
      <vt:lpstr>Garamond</vt:lpstr>
      <vt:lpstr>Helvetica Neue</vt:lpstr>
      <vt:lpstr>inherit</vt:lpstr>
      <vt:lpstr>Segoe UI</vt:lpstr>
      <vt:lpstr>Times New Roman</vt:lpstr>
      <vt:lpstr>Office Theme</vt:lpstr>
      <vt:lpstr>Centralized Telemetry</vt:lpstr>
      <vt:lpstr>Overview</vt:lpstr>
      <vt:lpstr>I. Literature Search</vt:lpstr>
      <vt:lpstr>Literature Review Findings: Search strategies</vt:lpstr>
      <vt:lpstr>Literature Review Findings: themes identified</vt:lpstr>
      <vt:lpstr>Scott Helgeson et al. 2018. Mayo Clinic</vt:lpstr>
      <vt:lpstr>II. Interviews</vt:lpstr>
      <vt:lpstr>Interviews </vt:lpstr>
      <vt:lpstr>Interview Themes/Recommendations</vt:lpstr>
      <vt:lpstr>Interviews – Physicians Summary </vt:lpstr>
      <vt:lpstr>Interviews – Physicians Summary</vt:lpstr>
      <vt:lpstr>Interview recommendations: ZSFGH Order Sets</vt:lpstr>
      <vt:lpstr>Interviews – Frontline staff</vt:lpstr>
      <vt:lpstr>Interviews – ways CPO could be improved </vt:lpstr>
      <vt:lpstr>Interviews – which patients need CPO?</vt:lpstr>
      <vt:lpstr>III. APeX Reports</vt:lpstr>
      <vt:lpstr>APeX Reports (new clarity report request)</vt:lpstr>
      <vt:lpstr>IV. Next Steps</vt:lpstr>
      <vt:lpstr>V. Appendix</vt:lpstr>
      <vt:lpstr>III. Next Steps (Jan-May)</vt:lpstr>
      <vt:lpstr>Consultant Interview Questions</vt:lpstr>
      <vt:lpstr>Consultant Interview Questions</vt:lpstr>
      <vt:lpstr>II. Interviews – Front line staff</vt:lpstr>
      <vt:lpstr>II. Interviews – Front line staff</vt:lpstr>
      <vt:lpstr>II. Interviews – Front line staff</vt:lpstr>
      <vt:lpstr>II. Interviews – Front line staff</vt:lpstr>
      <vt:lpstr>II. Interviews – Front line staff</vt:lpstr>
      <vt:lpstr>II. Interviews – Front line staff</vt:lpstr>
      <vt:lpstr>II. Interviews – Front line staff</vt:lpstr>
      <vt:lpstr>II. Interviews – Front line staff</vt:lpstr>
      <vt:lpstr>II. Interviews – Front line staff</vt:lpstr>
      <vt:lpstr>II. Interviews – Front line staff</vt:lpstr>
      <vt:lpstr>II. Interviews – Front line staff</vt:lpstr>
      <vt:lpstr>II. Interviews – Front line staff</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CPO subgroup updates</dc:title>
  <dc:creator>Chicas, Madeline</dc:creator>
  <cp:lastModifiedBy>Nirav Bhakta</cp:lastModifiedBy>
  <cp:revision>353</cp:revision>
  <dcterms:created xsi:type="dcterms:W3CDTF">2022-05-10T22:51:01Z</dcterms:created>
  <dcterms:modified xsi:type="dcterms:W3CDTF">2023-03-03T01:41:20Z</dcterms:modified>
</cp:coreProperties>
</file>