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373" r:id="rId6"/>
    <p:sldId id="381" r:id="rId7"/>
    <p:sldId id="376" r:id="rId8"/>
    <p:sldId id="377" r:id="rId9"/>
    <p:sldId id="380" r:id="rId10"/>
  </p:sldIdLst>
  <p:sldSz cx="10972800" cy="8229600" type="B4JIS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727"/>
    <a:srgbClr val="A31527"/>
    <a:srgbClr val="CC0000"/>
    <a:srgbClr val="B01C32"/>
    <a:srgbClr val="CCCDCC"/>
    <a:srgbClr val="EDEEED"/>
    <a:srgbClr val="872C90"/>
    <a:srgbClr val="C51C30"/>
    <a:srgbClr val="1AA594"/>
    <a:srgbClr val="9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3" autoAdjust="0"/>
    <p:restoredTop sz="96029" autoAdjust="0"/>
  </p:normalViewPr>
  <p:slideViewPr>
    <p:cSldViewPr snapToGrid="0" snapToObjects="1" showGuides="1">
      <p:cViewPr varScale="1">
        <p:scale>
          <a:sx n="80" d="100"/>
          <a:sy n="80" d="100"/>
        </p:scale>
        <p:origin x="1566" y="102"/>
      </p:cViewPr>
      <p:guideLst>
        <p:guide orient="horz" pos="2592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8A31-2B9F-A94B-A2CC-00F18DA57334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604B-6C0D-8446-A61A-2AA75F37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C66E-FACF-7F40-AACA-BA49429FF6B3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DD1B-7981-514B-B211-D97C9422D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597358"/>
            <a:ext cx="9326880" cy="17640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5920" y="4925167"/>
            <a:ext cx="7680960" cy="2474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754386" y="3489325"/>
            <a:ext cx="7464029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6" descr="U Health_horizontal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85" y="2499120"/>
            <a:ext cx="185023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990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69429"/>
            <a:ext cx="1169194" cy="4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76547" y="3465512"/>
            <a:ext cx="9629775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91162" y="5106988"/>
            <a:ext cx="4814888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1"/>
            <a:ext cx="9525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9875520" cy="137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969264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7494270"/>
            <a:ext cx="256032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7494270"/>
            <a:ext cx="347472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7494270"/>
            <a:ext cx="256032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2FC3-4F35-419A-BEE6-9EE347975E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1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2725341" y="4733925"/>
            <a:ext cx="54864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6" y="5008563"/>
            <a:ext cx="1864519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25341" y="3146517"/>
            <a:ext cx="54864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0" i="0" spc="15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grayscl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588" b="762"/>
          <a:stretch/>
        </p:blipFill>
        <p:spPr bwMode="auto">
          <a:xfrm>
            <a:off x="1" y="-8359"/>
            <a:ext cx="109728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3" name="TextBox 2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25341" y="3146517"/>
            <a:ext cx="54864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0" i="0" spc="150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19" name="Picture 16" descr="U Health_horizontal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85" y="4995863"/>
            <a:ext cx="185023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 flipV="1">
            <a:off x="2725341" y="4733925"/>
            <a:ext cx="54864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944394" y="7862425"/>
            <a:ext cx="89296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  <a:endParaRPr 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107704" y="7862425"/>
            <a:ext cx="89296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1232" y="7862425"/>
            <a:ext cx="89296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28675" y="2114868"/>
            <a:ext cx="9507311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80326"/>
            <a:ext cx="116919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80326"/>
            <a:ext cx="116919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80326"/>
            <a:ext cx="116919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28675" y="2114868"/>
            <a:ext cx="4544872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80326"/>
            <a:ext cx="116919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5879289" y="2114868"/>
            <a:ext cx="4544872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42848" y="7874000"/>
            <a:ext cx="267771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b="1" spc="225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 smtClean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80326"/>
            <a:ext cx="116919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244388" y="1618666"/>
            <a:ext cx="11496722" cy="5835431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525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</p:spTree>
    <p:extLst>
      <p:ext uri="{BB962C8B-B14F-4D97-AF65-F5344CB8AC3E}">
        <p14:creationId xmlns:p14="http://schemas.microsoft.com/office/powerpoint/2010/main" val="22395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3" r:id="rId5"/>
    <p:sldLayoutId id="2147483664" r:id="rId6"/>
    <p:sldLayoutId id="2147483665" r:id="rId7"/>
    <p:sldLayoutId id="2147483666" r:id="rId8"/>
    <p:sldLayoutId id="2147483655" r:id="rId9"/>
    <p:sldLayoutId id="2147483659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548640" rtl="0" eaLnBrk="1" latinLnBrk="0" hangingPunct="1">
        <a:spcBef>
          <a:spcPct val="0"/>
        </a:spcBef>
        <a:buNone/>
        <a:defRPr sz="3360" b="0" i="0" kern="1200" cap="all" baseline="0">
          <a:solidFill>
            <a:srgbClr val="B01C32"/>
          </a:solidFill>
          <a:latin typeface="Century Gothic" charset="0"/>
          <a:ea typeface="+mj-ea"/>
          <a:cs typeface="Avenir Roman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36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288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192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144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 Roman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orient="horz" pos="4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4853" y="2337135"/>
            <a:ext cx="10305047" cy="2019619"/>
          </a:xfrm>
        </p:spPr>
        <p:txBody>
          <a:bodyPr/>
          <a:lstStyle/>
          <a:p>
            <a:r>
              <a:rPr lang="en-US" sz="4500" dirty="0"/>
              <a:t>Modified Early Warning Score System</a:t>
            </a:r>
          </a:p>
          <a:p>
            <a:r>
              <a:rPr lang="en-US" sz="4500" dirty="0"/>
              <a:t>Early Results</a:t>
            </a:r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47433"/>
            <a:ext cx="10972800" cy="1178508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280" b="1" dirty="0">
                <a:solidFill>
                  <a:srgbClr val="000000">
                    <a:lumMod val="50000"/>
                    <a:lumOff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EARLY WARNING SCORE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70708"/>
            <a:ext cx="4950823" cy="41560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88758" y="935679"/>
            <a:ext cx="4796317" cy="2926080"/>
          </a:xfrm>
        </p:spPr>
        <p:txBody>
          <a:bodyPr/>
          <a:lstStyle/>
          <a:p>
            <a:r>
              <a:rPr lang="en-US" sz="2640" dirty="0">
                <a:solidFill>
                  <a:schemeClr val="tx1"/>
                </a:solidFill>
              </a:rPr>
              <a:t>Developed using vital signs from nearly 35,000 patients</a:t>
            </a:r>
          </a:p>
          <a:p>
            <a:r>
              <a:rPr lang="en-US" sz="2640" dirty="0">
                <a:solidFill>
                  <a:schemeClr val="tx1"/>
                </a:solidFill>
              </a:rPr>
              <a:t>Evaluated test performance for mortality</a:t>
            </a:r>
          </a:p>
          <a:p>
            <a:r>
              <a:rPr lang="en-US" sz="2640" dirty="0">
                <a:solidFill>
                  <a:schemeClr val="tx1"/>
                </a:solidFill>
              </a:rPr>
              <a:t>Performed better than other aggregate weight trigger systems</a:t>
            </a:r>
          </a:p>
          <a:p>
            <a:endParaRPr lang="en-US" sz="2640" dirty="0">
              <a:solidFill>
                <a:schemeClr val="tx1"/>
              </a:solidFill>
            </a:endParaRPr>
          </a:p>
          <a:p>
            <a:endParaRPr lang="en-US" sz="264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1" y="4883499"/>
            <a:ext cx="10448137" cy="255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7814625"/>
            <a:ext cx="5486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charset="0"/>
              </a:rPr>
              <a:t>Resuscitation 2010; 81(8): </a:t>
            </a:r>
            <a:r>
              <a:rPr lang="en-US" sz="1200" dirty="0">
                <a:solidFill>
                  <a:srgbClr val="FFFFFF"/>
                </a:solidFill>
                <a:latin typeface="Arial" charset="0"/>
              </a:rPr>
              <a:t>932-937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81189"/>
              </p:ext>
            </p:extLst>
          </p:nvPr>
        </p:nvGraphicFramePr>
        <p:xfrm>
          <a:off x="264696" y="1816768"/>
          <a:ext cx="10503567" cy="3984182"/>
        </p:xfrm>
        <a:graphic>
          <a:graphicData uri="http://schemas.openxmlformats.org/drawingml/2006/table">
            <a:tbl>
              <a:tblPr/>
              <a:tblGrid>
                <a:gridCol w="1993638"/>
                <a:gridCol w="977765"/>
                <a:gridCol w="1059570"/>
                <a:gridCol w="1299868"/>
                <a:gridCol w="1506387"/>
                <a:gridCol w="1283969"/>
                <a:gridCol w="1298131"/>
                <a:gridCol w="1084239"/>
              </a:tblGrid>
              <a:tr h="85117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Utah modified Early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Warning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Score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mEWS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0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Measure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6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Temperature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35.1-35.5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35.6-38.0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38.1-39.0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39.1-40.9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7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Respiratory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12-20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21-25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26-29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0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31-39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101-110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111-130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7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Systolic BP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81-90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91-100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101- 180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181-200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201-220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&gt;221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" y="0"/>
            <a:ext cx="9144000" cy="1246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spc="600" dirty="0" smtClean="0">
                <a:solidFill>
                  <a:srgbClr val="A2172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MEWS</a:t>
            </a:r>
            <a:endParaRPr lang="en-US" altLang="en-US" sz="4400" b="1" dirty="0" smtClean="0">
              <a:solidFill>
                <a:srgbClr val="A21727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03" y="5791"/>
            <a:ext cx="9890355" cy="76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2419" y="6177250"/>
            <a:ext cx="5486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Kencee.Graves@hsc.utah.edu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Devin.Horton@hsc.utah.edu 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b49ca-617a-4412-a136-22a821ef8eb4">PULSEDOC-1743074161-11</_dlc_DocId>
    <_dlc_DocIdUrl xmlns="402b49ca-617a-4412-a136-22a821ef8eb4">
      <Url>https://pulse.utah.edu/site/marcomm/_layouts/15/DocIdRedir.aspx?ID=PULSEDOC-1743074161-11</Url>
      <Description>PULSEDOC-1743074161-11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F15D18245C1458954909DB36AE657" ma:contentTypeVersion="0" ma:contentTypeDescription="Create a new document." ma:contentTypeScope="" ma:versionID="31d1ffe5a42fea02fd9322eb624dbb2b">
  <xsd:schema xmlns:xsd="http://www.w3.org/2001/XMLSchema" xmlns:xs="http://www.w3.org/2001/XMLSchema" xmlns:p="http://schemas.microsoft.com/office/2006/metadata/properties" xmlns:ns2="402b49ca-617a-4412-a136-22a821ef8eb4" targetNamespace="http://schemas.microsoft.com/office/2006/metadata/properties" ma:root="true" ma:fieldsID="2b995caac7fa654b91bcd9862e99db1b" ns2:_="">
    <xsd:import namespace="402b49ca-617a-4412-a136-22a821ef8e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C9D0D6-E722-431F-8B61-CF7EBF6AF7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E8D9CF-1504-406C-BDFE-18A8F861B04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02b49ca-617a-4412-a136-22a821ef8e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0309FB-E52D-4742-9A07-10AED0251F0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73271AE-E457-4343-825D-AB06444D4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b49ca-617a-4412-a136-22a821ef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99</Words>
  <Application>Microsoft Office PowerPoint</Application>
  <PresentationFormat>Custom</PresentationFormat>
  <Paragraphs>53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Aharoni</vt:lpstr>
      <vt:lpstr>Arial</vt:lpstr>
      <vt:lpstr>Avenir Roman</vt:lpstr>
      <vt:lpstr>Calibri</vt:lpstr>
      <vt:lpstr>Century Gothic</vt:lpstr>
      <vt:lpstr>Century Gothic Bold</vt:lpstr>
      <vt:lpstr>Century Gothic Bold Italic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Svaren</dc:creator>
  <cp:lastModifiedBy>Kencee Graves</cp:lastModifiedBy>
  <cp:revision>293</cp:revision>
  <cp:lastPrinted>2016-08-31T21:58:28Z</cp:lastPrinted>
  <dcterms:created xsi:type="dcterms:W3CDTF">2016-08-02T16:41:37Z</dcterms:created>
  <dcterms:modified xsi:type="dcterms:W3CDTF">2017-07-14T14:13:12Z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0x0101000B7F15D18245C1458954909DB36AE657</vt:lpwstr>
  </property>
  <property fmtid="{D5CDD505-2E9C-101B-9397-08002B2CF9AE}" pid="3" name="_dlc_DocIdItemGuid">
    <vt:lpwstr>77117afc-8e63-4f9f-9594-4ddaf98f984d</vt:lpwstr>
  </property>
</Properties>
</file>